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original/project.git" TargetMode="Externa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aurabh Sing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Saurabh Singh</a:t>
            </a:r>
          </a:p>
        </p:txBody>
      </p:sp>
      <p:sp>
        <p:nvSpPr>
          <p:cNvPr id="172" name="Basics of Web Developmen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 of Web Development</a:t>
            </a:r>
          </a:p>
        </p:txBody>
      </p:sp>
      <p:sp>
        <p:nvSpPr>
          <p:cNvPr id="173" name="Introduction to Web Bas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Web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TTP Methods and their meaning"/>
          <p:cNvSpPr txBox="1"/>
          <p:nvPr>
            <p:ph type="body" idx="1"/>
          </p:nvPr>
        </p:nvSpPr>
        <p:spPr>
          <a:xfrm>
            <a:off x="1275785" y="1319757"/>
            <a:ext cx="21832430" cy="11076486"/>
          </a:xfrm>
          <a:prstGeom prst="rect">
            <a:avLst/>
          </a:prstGeom>
        </p:spPr>
        <p:txBody>
          <a:bodyPr/>
          <a:lstStyle/>
          <a:p>
            <a:pPr/>
            <a:r>
              <a:t>HTTP Methods and their meaning</a:t>
            </a:r>
          </a:p>
        </p:txBody>
      </p:sp>
      <p:graphicFrame>
        <p:nvGraphicFramePr>
          <p:cNvPr id="195" name="Table 1"/>
          <p:cNvGraphicFramePr/>
          <p:nvPr/>
        </p:nvGraphicFramePr>
        <p:xfrm>
          <a:off x="5793865" y="3277942"/>
          <a:ext cx="11377665" cy="734151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5682482"/>
                <a:gridCol w="5682482"/>
              </a:tblGrid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GET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Retrieve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POST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Create new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PUT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Replace existing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PATCH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Partially update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1469">
                <a:tc>
                  <a:txBody>
                    <a:bodyPr/>
                    <a:lstStyle/>
                    <a:p>
                      <a:pPr algn="ctr" defTabSz="914400">
                        <a:defRPr b="0" sz="1800"/>
                      </a:pPr>
                      <a:r>
                        <a:rPr sz="3200">
                          <a:sym typeface="Graphik Semibold"/>
                        </a:rPr>
                        <a:t>DELETE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/>
                        <a:t>Remove data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atus Codes (Server Feedback)…"/>
          <p:cNvSpPr txBox="1"/>
          <p:nvPr>
            <p:ph type="body" idx="1"/>
          </p:nvPr>
        </p:nvSpPr>
        <p:spPr>
          <a:xfrm>
            <a:off x="1206500" y="1357495"/>
            <a:ext cx="21971000" cy="11001010"/>
          </a:xfrm>
          <a:prstGeom prst="rect">
            <a:avLst/>
          </a:prstGeom>
        </p:spPr>
        <p:txBody>
          <a:bodyPr/>
          <a:lstStyle/>
          <a:p>
            <a:pPr marL="434340" indent="-434340" defTabSz="337820">
              <a:spcBef>
                <a:spcPts val="4400"/>
              </a:spcBef>
              <a:defRPr sz="3800"/>
            </a:pPr>
            <a:r>
              <a:t>Status Codes (Server Feedback)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2xx</a:t>
            </a:r>
            <a:r>
              <a:t> – Success (200 OK, 201 Created)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3xx</a:t>
            </a:r>
            <a:r>
              <a:t> – Redirection (301, 302)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4xx</a:t>
            </a:r>
            <a:r>
              <a:t> – Client error (400 Bad Request, 401 Unauthorized, 404 Not Found)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5xx</a:t>
            </a:r>
            <a:r>
              <a:t> – Server error (500 Internal Server Error)</a:t>
            </a:r>
          </a:p>
          <a:p>
            <a:pPr marL="434340" indent="-434340" defTabSz="337820">
              <a:spcBef>
                <a:spcPts val="4400"/>
              </a:spcBef>
              <a:defRPr sz="3800"/>
            </a:pPr>
            <a:r>
              <a:t>Stateless Nature and Its Implications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t>server does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not remember</a:t>
            </a:r>
            <a:r>
              <a:t> previous requests</a:t>
            </a:r>
          </a:p>
          <a:p>
            <a:pPr marL="434340" indent="-434340" defTabSz="337820">
              <a:spcBef>
                <a:spcPts val="4400"/>
              </a:spcBef>
              <a:defRPr sz="3800"/>
            </a:pPr>
            <a:r>
              <a:t>Request–Response vs Other Models</a:t>
            </a:r>
          </a:p>
          <a:p>
            <a:pPr lvl="1" marL="868680" indent="-434340" defTabSz="337820">
              <a:spcBef>
                <a:spcPts val="4400"/>
              </a:spcBef>
              <a:defRPr sz="3800"/>
            </a:pPr>
            <a:r>
              <a:t>Traditional REST APIs strictly follow request–response, while modern real-time systems extend beyond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hy This Model Matters…"/>
          <p:cNvSpPr txBox="1"/>
          <p:nvPr>
            <p:ph type="body" idx="1"/>
          </p:nvPr>
        </p:nvSpPr>
        <p:spPr>
          <a:xfrm>
            <a:off x="1425973" y="1637229"/>
            <a:ext cx="21751527" cy="10867287"/>
          </a:xfrm>
          <a:prstGeom prst="rect">
            <a:avLst/>
          </a:prstGeom>
        </p:spPr>
        <p:txBody>
          <a:bodyPr/>
          <a:lstStyle/>
          <a:p>
            <a:pPr/>
            <a:r>
              <a:t>Why This Model Matters</a:t>
            </a:r>
          </a:p>
          <a:p>
            <a:pPr lvl="1"/>
            <a:r>
              <a:t>Scalibility</a:t>
            </a:r>
          </a:p>
          <a:p>
            <a:pPr lvl="1"/>
            <a:r>
              <a:t>Debugging and monitoring</a:t>
            </a:r>
          </a:p>
          <a:p>
            <a:pPr lvl="1"/>
            <a:r>
              <a:t>Forms the basis of</a:t>
            </a:r>
          </a:p>
          <a:p>
            <a:pPr lvl="2"/>
            <a:r>
              <a:t>REST APIs</a:t>
            </a:r>
          </a:p>
          <a:p>
            <a:pPr lvl="2"/>
            <a:r>
              <a:t>Microservices</a:t>
            </a:r>
          </a:p>
          <a:p>
            <a:pPr lvl="2"/>
            <a:r>
              <a:t>Web applications</a:t>
            </a:r>
          </a:p>
          <a:p>
            <a:pPr lvl="2"/>
            <a:r>
              <a:t>Cloud-native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0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4804" y="-4465"/>
            <a:ext cx="2057399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xplore HTML document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Explore HTML document structure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opics to be cover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Topics to be covered</a:t>
            </a:r>
          </a:p>
        </p:txBody>
      </p:sp>
      <p:sp>
        <p:nvSpPr>
          <p:cNvPr id="207" name="Explore HTML document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Explore HTML document structure</a:t>
            </a:r>
          </a:p>
        </p:txBody>
      </p:sp>
      <p:sp>
        <p:nvSpPr>
          <p:cNvPr id="208" name="What Is an HTML Document?…"/>
          <p:cNvSpPr txBox="1"/>
          <p:nvPr>
            <p:ph type="body" idx="1"/>
          </p:nvPr>
        </p:nvSpPr>
        <p:spPr>
          <a:xfrm>
            <a:off x="1206500" y="3836125"/>
            <a:ext cx="21971000" cy="8668391"/>
          </a:xfrm>
          <a:prstGeom prst="rect">
            <a:avLst/>
          </a:prstGeom>
        </p:spPr>
        <p:txBody>
          <a:bodyPr/>
          <a:lstStyle/>
          <a:p>
            <a:pPr marL="324611" indent="-324611" defTabSz="252475">
              <a:spcBef>
                <a:spcPts val="3300"/>
              </a:spcBef>
              <a:defRPr sz="2840"/>
            </a:pPr>
            <a:r>
              <a:t>What Is an HTML Document?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Basic HTML Document Skeleton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&lt;!DOCTYPE html&gt;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&lt;html&gt; element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&lt;head&gt; section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&lt;meta&gt; tags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&lt;title&gt; tags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&lt;body&gt; section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Common HTML tags (Basic and advanced)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Key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What Is an HTML Docume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Is an HTML Document?</a:t>
            </a:r>
          </a:p>
        </p:txBody>
      </p:sp>
      <p:sp>
        <p:nvSpPr>
          <p:cNvPr id="211" name="An HTML document defines the structure and content of a web page. Browsers interpret HTML to render text, images, links, forms, and other eleme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HTML document defines the structure and content of a web page. Browsers interpret HTML to render text, images, links, forms, and other elements.</a:t>
            </a:r>
          </a:p>
          <a:p>
            <a:pPr/>
            <a:r>
              <a:t>Every valid HTML document follows a predictable skeleton.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asic HTML Document Skele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Basic HTML Document Skeleton</a:t>
            </a:r>
          </a:p>
        </p:txBody>
      </p:sp>
      <p:sp>
        <p:nvSpPr>
          <p:cNvPr id="214" name="Syntax:…"/>
          <p:cNvSpPr txBox="1"/>
          <p:nvPr>
            <p:ph type="body" idx="1"/>
          </p:nvPr>
        </p:nvSpPr>
        <p:spPr>
          <a:xfrm>
            <a:off x="1206500" y="3118741"/>
            <a:ext cx="21971000" cy="9385775"/>
          </a:xfrm>
          <a:prstGeom prst="rect">
            <a:avLst/>
          </a:prstGeom>
        </p:spPr>
        <p:txBody>
          <a:bodyPr/>
          <a:lstStyle/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br/>
            <a:r>
              <a:t>Syntax: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&lt;!DOCTYPE html&gt;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&lt;html lang="en"&gt;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&lt;head&gt;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    &lt;meta charset="UTF-8"&gt;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    &lt;title&gt;My First Web Page&lt;/title&gt;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&lt;/head&gt;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&lt;body&gt;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    &lt;h1&gt;Hello World&lt;/h1&gt;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    &lt;p&gt;This is my first HTML page.&lt;/p&gt;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&lt;/body&gt;</a:t>
            </a:r>
          </a:p>
          <a:p>
            <a:pPr marL="0" indent="0" defTabSz="213360">
              <a:spcBef>
                <a:spcPts val="2800"/>
              </a:spcBef>
              <a:buSzTx/>
              <a:buNone/>
              <a:defRPr sz="2400"/>
            </a:pPr>
            <a:r>
              <a:t>&lt;/html&gt;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&lt;!DOCTYPE html&gt;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&lt;!DOCTYPE html&gt;</a:t>
            </a:r>
          </a:p>
        </p:txBody>
      </p:sp>
      <p:sp>
        <p:nvSpPr>
          <p:cNvPr id="217" name="Declares the document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Declares the document type</a:t>
            </a:r>
          </a:p>
          <a:p>
            <a:pPr/>
            <a:r>
              <a:t>Tells the browser to use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HTML5 standards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/>
            <a:r>
              <a:t>Must be the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first line</a:t>
            </a:r>
            <a:r>
              <a:t> in the document</a:t>
            </a:r>
          </a:p>
          <a:p>
            <a:pPr/>
            <a:r>
              <a:t>Without it, browsers may fall back to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quirks mode</a:t>
            </a:r>
            <a:r>
              <a:t>, causing layout issues.</a:t>
            </a:r>
            <a:br/>
            <a:br/>
            <a:r>
              <a:t>Syntax: &lt;!DOCTYPE html&gt;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&lt;html&gt; El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&lt;html&gt; Element</a:t>
            </a:r>
          </a:p>
        </p:txBody>
      </p:sp>
      <p:sp>
        <p:nvSpPr>
          <p:cNvPr id="220" name="Root element of the document…"/>
          <p:cNvSpPr txBox="1"/>
          <p:nvPr>
            <p:ph type="body" idx="1"/>
          </p:nvPr>
        </p:nvSpPr>
        <p:spPr>
          <a:xfrm>
            <a:off x="1206500" y="2805129"/>
            <a:ext cx="21971000" cy="9699387"/>
          </a:xfrm>
          <a:prstGeom prst="rect">
            <a:avLst/>
          </a:prstGeom>
        </p:spPr>
        <p:txBody>
          <a:bodyPr/>
          <a:lstStyle/>
          <a:p>
            <a:pPr/>
            <a:r>
              <a:t>Root element of the document</a:t>
            </a:r>
          </a:p>
          <a:p>
            <a:pPr/>
            <a:r>
              <a:t>Wraps </a:t>
            </a:r>
            <a:r>
              <a:t>everything</a:t>
            </a:r>
          </a:p>
          <a:p>
            <a:pPr/>
            <a:r>
              <a:t>Lang attribute helps:</a:t>
            </a:r>
          </a:p>
          <a:p>
            <a:pPr lvl="1"/>
            <a:r>
              <a:t>Screen readers</a:t>
            </a:r>
          </a:p>
          <a:p>
            <a:pPr lvl="1"/>
            <a:r>
              <a:t>Search engines</a:t>
            </a:r>
          </a:p>
          <a:p>
            <a:pPr lvl="1"/>
            <a:r>
              <a:t>Accessibility tools</a:t>
            </a:r>
            <a:br/>
            <a:br/>
            <a:r>
              <a:t>Syntax: &lt;html lang="en"&gt;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Understanding how web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 sz="10000"/>
            </a:lvl1pPr>
          </a:lstStyle>
          <a:p>
            <a:pPr/>
            <a:r>
              <a:t>Understanding how web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&lt;head&gt; S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&lt;head&gt; Section</a:t>
            </a:r>
          </a:p>
        </p:txBody>
      </p:sp>
      <p:sp>
        <p:nvSpPr>
          <p:cNvPr id="223" name="The &lt;head&gt; contains metadata and configuration, not visible page content.…"/>
          <p:cNvSpPr txBox="1"/>
          <p:nvPr>
            <p:ph type="body" idx="1"/>
          </p:nvPr>
        </p:nvSpPr>
        <p:spPr>
          <a:xfrm>
            <a:off x="1206500" y="2375005"/>
            <a:ext cx="21971000" cy="10652755"/>
          </a:xfrm>
          <a:prstGeom prst="rect">
            <a:avLst/>
          </a:prstGeom>
        </p:spPr>
        <p:txBody>
          <a:bodyPr/>
          <a:lstStyle/>
          <a:p>
            <a:pPr marL="283463" indent="-283463" defTabSz="220472">
              <a:spcBef>
                <a:spcPts val="2900"/>
              </a:spcBef>
              <a:defRPr sz="2480"/>
            </a:pPr>
            <a:r>
              <a:t>The &lt;head&gt; contains metadata and configuration, not visible page content.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Common Uses of &lt;head&gt;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Character encoding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Page title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SEO metadata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CSS links</a:t>
            </a:r>
          </a:p>
          <a:p>
            <a:pPr marL="283463" indent="-283463" defTabSz="220472">
              <a:spcBef>
                <a:spcPts val="2900"/>
              </a:spcBef>
              <a:defRPr sz="2480"/>
            </a:pPr>
            <a:r>
              <a:t>JavaScript references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Syntax: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&lt;head&gt;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    &lt;meta charset="UTF-8"&gt;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    &lt;meta name="description" content="HTML basics"&gt;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    &lt;meta name="viewport" content="width=device-width, initial-scale=1.0"&gt;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    &lt;title&gt;HTML Structure&lt;/title&gt;</a:t>
            </a:r>
          </a:p>
          <a:p>
            <a:pPr marL="0" indent="0" defTabSz="220472">
              <a:spcBef>
                <a:spcPts val="2900"/>
              </a:spcBef>
              <a:buSzTx/>
              <a:buNone/>
              <a:defRPr sz="2480"/>
            </a:pPr>
            <a:r>
              <a:t>&lt;/head&gt;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&lt;meta&gt; Ta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&lt;meta&gt; Tags</a:t>
            </a:r>
          </a:p>
        </p:txBody>
      </p:sp>
      <p:sp>
        <p:nvSpPr>
          <p:cNvPr id="226" name="&lt;meta&gt; provides information about the page.…"/>
          <p:cNvSpPr txBox="1"/>
          <p:nvPr>
            <p:ph type="body" idx="1"/>
          </p:nvPr>
        </p:nvSpPr>
        <p:spPr>
          <a:xfrm>
            <a:off x="1206500" y="2908894"/>
            <a:ext cx="21971000" cy="9595622"/>
          </a:xfrm>
          <a:prstGeom prst="rect">
            <a:avLst/>
          </a:prstGeom>
        </p:spPr>
        <p:txBody>
          <a:bodyPr/>
          <a:lstStyle/>
          <a:p>
            <a:pPr marL="365760" indent="-365760" defTabSz="284479">
              <a:spcBef>
                <a:spcPts val="3700"/>
              </a:spcBef>
              <a:defRPr sz="3200"/>
            </a:pPr>
            <a:r>
              <a:t>&lt;meta&gt; provides information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about</a:t>
            </a:r>
            <a:r>
              <a:t> the page.</a:t>
            </a:r>
          </a:p>
          <a:p>
            <a:pPr marL="365760" indent="-365760" defTabSz="284479">
              <a:spcBef>
                <a:spcPts val="370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Character Encoding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Supports all languages and symbols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Always include this early in &lt;head&gt;</a:t>
            </a:r>
            <a:br/>
            <a:r>
              <a:t>Syntax: &lt;meta charset="UTF-8"&gt;</a:t>
            </a:r>
          </a:p>
          <a:p>
            <a:pPr marL="365760" indent="-365760" defTabSz="284479">
              <a:lnSpc>
                <a:spcPct val="40000"/>
              </a:lnSpc>
              <a:spcBef>
                <a:spcPts val="370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Viewport (Responsive Design)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Critical for mobile-friendly layouts</a:t>
            </a:r>
            <a:br/>
            <a:r>
              <a:t>Syntax:&lt;meta name="viewport" content="width=device-width, initial-scale=1.0"&gt;</a:t>
            </a:r>
          </a:p>
          <a:p>
            <a:pPr marL="365760" indent="-365760" defTabSz="284479">
              <a:spcBef>
                <a:spcPts val="3700"/>
              </a:spcBef>
              <a:defRPr b="1" sz="3200">
                <a:latin typeface="Graphik"/>
                <a:ea typeface="Graphik"/>
                <a:cs typeface="Graphik"/>
                <a:sym typeface="Graphik"/>
              </a:defRPr>
            </a:pPr>
            <a:r>
              <a:t>SEO Metadata</a:t>
            </a:r>
            <a:br/>
            <a:br/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Syntax:&lt;meta name="description" content="Learn HTML document structure”&gt;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             &lt;meta name="keywords" content="HTML, web development"&gt;</a:t>
            </a:r>
            <a:br>
              <a:rPr b="0">
                <a:latin typeface="Graphik Light"/>
                <a:ea typeface="Graphik Light"/>
                <a:cs typeface="Graphik Light"/>
                <a:sym typeface="Graphik Light"/>
              </a:rPr>
            </a:b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              &lt;meta name="author" content="Gaurav Singh"&gt;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&lt;title&gt; ta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&lt;title&gt; tags</a:t>
            </a:r>
          </a:p>
        </p:txBody>
      </p:sp>
      <p:sp>
        <p:nvSpPr>
          <p:cNvPr id="229" name="Appears i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Appears in:</a:t>
            </a:r>
          </a:p>
          <a:p>
            <a:pPr lvl="1"/>
            <a:r>
              <a:t>Browser tab</a:t>
            </a:r>
          </a:p>
          <a:p>
            <a:pPr lvl="1"/>
            <a:r>
              <a:t>Search engine results</a:t>
            </a:r>
          </a:p>
          <a:p>
            <a:pPr/>
            <a:r>
              <a:t>One &lt;title&gt; per document</a:t>
            </a:r>
          </a:p>
          <a:p>
            <a:pPr/>
            <a:r>
              <a:t>Required for valid HTML</a:t>
            </a:r>
            <a:br/>
            <a:r>
              <a:t>Syntax: &lt;title&gt;HTML Basics&lt;/title&gt;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&lt;body&gt; s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&lt;body&gt; section</a:t>
            </a:r>
          </a:p>
        </p:txBody>
      </p:sp>
      <p:sp>
        <p:nvSpPr>
          <p:cNvPr id="232" name="The &lt;body&gt; contains everything visible to us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&lt;body&gt; contains everything visible to users.</a:t>
            </a:r>
          </a:p>
          <a:p>
            <a:pPr marL="0" indent="0">
              <a:buSzTx/>
              <a:buNone/>
            </a:pPr>
            <a:r>
              <a:t>Syntax:</a:t>
            </a:r>
            <a:br/>
            <a:r>
              <a:t>&lt;body&gt;</a:t>
            </a:r>
          </a:p>
          <a:p>
            <a:pPr marL="0" indent="0">
              <a:buSzTx/>
              <a:buNone/>
            </a:pPr>
            <a:r>
              <a:t>    &lt;h1&gt;Main Heading&lt;/h1&gt;</a:t>
            </a:r>
          </a:p>
          <a:p>
            <a:pPr marL="0" indent="0">
              <a:buSzTx/>
              <a:buNone/>
            </a:pPr>
            <a:r>
              <a:t>    &lt;p&gt;This content is visible on the page.&lt;/p&gt;</a:t>
            </a:r>
          </a:p>
          <a:p>
            <a:pPr marL="0" indent="0">
              <a:buSzTx/>
              <a:buNone/>
            </a:pPr>
            <a:r>
              <a:t>&lt;/body&gt;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 HTML ta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Basic HTML tags</a:t>
            </a:r>
          </a:p>
        </p:txBody>
      </p:sp>
      <p:sp>
        <p:nvSpPr>
          <p:cNvPr id="235" name="Common HTML tags inside &lt;body&gt;"/>
          <p:cNvSpPr txBox="1"/>
          <p:nvPr>
            <p:ph type="title"/>
          </p:nvPr>
        </p:nvSpPr>
        <p:spPr>
          <a:xfrm>
            <a:off x="1206500" y="762000"/>
            <a:ext cx="21971000" cy="1689100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Common HTML tags inside &lt;body&gt;</a:t>
            </a:r>
          </a:p>
        </p:txBody>
      </p:sp>
      <p:sp>
        <p:nvSpPr>
          <p:cNvPr id="236" name="Slide bullet text"/>
          <p:cNvSpPr txBox="1"/>
          <p:nvPr>
            <p:ph type="body" idx="1"/>
          </p:nvPr>
        </p:nvSpPr>
        <p:spPr>
          <a:xfrm>
            <a:off x="1240934" y="3763691"/>
            <a:ext cx="22434199" cy="92256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37" name="Table 1"/>
          <p:cNvGraphicFramePr/>
          <p:nvPr/>
        </p:nvGraphicFramePr>
        <p:xfrm>
          <a:off x="1256800" y="3763691"/>
          <a:ext cx="22415167" cy="92383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86375"/>
                <a:gridCol w="2100559"/>
                <a:gridCol w="8287479"/>
                <a:gridCol w="9128053"/>
              </a:tblGrid>
              <a:tr h="658974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Category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Purpose / Description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Example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t>&lt;h1&gt;</a:t>
                      </a:r>
                      <a:r>
                        <a:rPr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– </a:t>
                      </a:r>
                      <a:r>
                        <a:t>&lt;h6&gt;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Heading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Defines headings from highest to lowest level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&lt;h1&gt;Main Title&lt;/h1&gt;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&lt;p&gt;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Text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Represents a paragraph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&lt;p&gt;Paragraph text&lt;/p&gt;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Link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Creates hyperlinks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 href="url"&gt;Link&lt;/a&gt;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&lt;img&gt;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Media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Displays an image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&lt;img src="img.jpg" alt="Image"&gt;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&lt;br&gt;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Formatting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Inserts a line break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Text&lt;br&gt;Next line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&lt;hr&gt;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Formatting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Inserts a horizontal line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&lt;hr&gt;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&lt;strong&gt;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Text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Strong importance (bold)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&lt;strong&gt;Important&lt;/strong&gt;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&lt;em&gt;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Text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Emphasized text (italic)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&lt;em&gt;Emphasis&lt;/em&gt;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&lt;ul&gt;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Unordered (bulleted) list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&lt;ul&gt;&lt;li&gt;Item&lt;/li&gt;&lt;/ul&gt;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&lt;ol&gt;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Ordered (numbered) list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&lt;ol&gt;&lt;li&gt;Step&lt;/li&gt;&lt;/ol&gt;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&lt;li&gt;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List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List item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&lt;li&gt;Item&lt;/li&gt;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&lt;div&gt;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Container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Block-level grouping element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&lt;div&gt;Content&lt;/div&gt;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658974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&lt;span&gt;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Container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Inline grouping element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&lt;span&gt;Text&lt;/span&gt;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Advanced HTML Ta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Advanced HTML Tags</a:t>
            </a:r>
          </a:p>
        </p:txBody>
      </p:sp>
      <p:sp>
        <p:nvSpPr>
          <p:cNvPr id="240" name="Common HTML tags inside &lt;body&gt;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Common HTML tags inside &lt;body&gt;</a:t>
            </a:r>
          </a:p>
        </p:txBody>
      </p:sp>
      <p:sp>
        <p:nvSpPr>
          <p:cNvPr id="241" name="Slide bullet text"/>
          <p:cNvSpPr txBox="1"/>
          <p:nvPr>
            <p:ph type="body" idx="1"/>
          </p:nvPr>
        </p:nvSpPr>
        <p:spPr>
          <a:xfrm>
            <a:off x="1206500" y="3422912"/>
            <a:ext cx="21971000" cy="1003271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42" name="Table 1"/>
          <p:cNvGraphicFramePr/>
          <p:nvPr/>
        </p:nvGraphicFramePr>
        <p:xfrm>
          <a:off x="1229419" y="3360456"/>
          <a:ext cx="21937862" cy="101703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999928"/>
                <a:gridCol w="2484815"/>
                <a:gridCol w="6433057"/>
                <a:gridCol w="9007360"/>
              </a:tblGrid>
              <a:tr h="597507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Category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Purpose / Description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Example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&lt;form&gt;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Container for user input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&lt;form&gt;...&lt;/form&gt;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&lt;input&gt;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Input control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&lt;input type="text"&gt;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&lt;textarea&gt;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Multi-line text input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&lt;textarea&gt;&lt;/textarea&gt;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&lt;button&gt;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Clickable button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&lt;button&gt;Submit&lt;/button&gt;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&lt;label&gt;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Form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Label for form elements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&lt;label&gt;Name&lt;/label&gt;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&lt;table&gt;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Table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Creates a table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&lt;table&gt;...&lt;/table&gt;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&lt;tr&gt;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Table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Table row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&lt;tr&gt;...&lt;/tr&gt;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&lt;th&gt;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Table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Header cell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&lt;th&gt;Title&lt;/th&gt;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&lt;td&gt;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Table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Data cell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&lt;td&gt;Data&lt;/td&gt;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&lt;header&gt;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Header section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&lt;header&gt;...&lt;/header&gt;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&lt;nav&gt;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Navigation links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&lt;nav&gt;...&lt;/nav&gt;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&lt;section&gt;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Logical section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&lt;section&gt;...&lt;/section&gt;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&lt;article&gt;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Independent content block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&lt;article&gt;...&lt;/article&gt;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&lt;footer&gt;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Footer section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&lt;footer&gt;...&lt;/footer&gt;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&lt;main&gt;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Main page content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&lt;main&gt;...&lt;/main&gt;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597507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&lt;aside&gt;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Semantic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Side content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&lt;aside&gt;...&lt;/aside&gt;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HTML Document Structure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HTML Document Structure Summary</a:t>
            </a:r>
          </a:p>
        </p:txBody>
      </p:sp>
      <p:sp>
        <p:nvSpPr>
          <p:cNvPr id="2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46" name="Table 1"/>
          <p:cNvGraphicFramePr/>
          <p:nvPr/>
        </p:nvGraphicFramePr>
        <p:xfrm>
          <a:off x="1193152" y="4257067"/>
          <a:ext cx="22010397" cy="82515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530075"/>
                <a:gridCol w="14467621"/>
              </a:tblGrid>
              <a:tr h="1176983"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Component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Purpose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&lt;!DOCTYPE&gt;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Declares HTML5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&lt;html&gt;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Root element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&lt;head&gt;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Metadata and configuration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&lt;meta&gt;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Encoding, SEO, responsiveness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&lt;title&gt;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Browser tab title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7698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3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&lt;body&gt;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Visible webpage content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Key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Key Best Practices</a:t>
            </a:r>
          </a:p>
        </p:txBody>
      </p:sp>
      <p:sp>
        <p:nvSpPr>
          <p:cNvPr id="249" name="Always include&lt;!DOCTYPE html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Always include&lt;!DOCTYPE html&gt;</a:t>
            </a:r>
          </a:p>
          <a:p>
            <a:pPr marL="1198033" indent="-1058333">
              <a:buFont typeface="Times Roman"/>
            </a:pPr>
            <a:r>
              <a:t>Use semantic tags (&lt;header&gt;, &lt;nav&gt;, &lt;main&gt;, &lt;footer&gt;) when possible</a:t>
            </a:r>
          </a:p>
          <a:p>
            <a:pPr marL="1198033" indent="-1058333">
              <a:buFont typeface="Times Roman"/>
            </a:pPr>
            <a:r>
              <a:t>Keep metadata clean and minimal</a:t>
            </a:r>
          </a:p>
          <a:p>
            <a:pPr marL="1198033" indent="-1058333">
              <a:buFont typeface="Times Roman"/>
            </a:pPr>
            <a:r>
              <a:t>Maintain proper heading hierarchy</a:t>
            </a:r>
          </a:p>
          <a:p>
            <a:pPr marL="1198033" indent="-1058333">
              <a:buFont typeface="Times Roman"/>
            </a:pPr>
            <a:r>
              <a:t>Add alt attributes for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481" t="0" r="3481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1" t="6130" r="31" b="11164"/>
          <a:stretch>
            <a:fillRect/>
          </a:stretch>
        </p:blipFill>
        <p:spPr>
          <a:xfrm>
            <a:off x="621356" y="550862"/>
            <a:ext cx="22714936" cy="1261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Understanding how web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Understanding how web works</a:t>
            </a:r>
          </a:p>
        </p:txBody>
      </p:sp>
      <p:sp>
        <p:nvSpPr>
          <p:cNvPr id="178" name="Request…"/>
          <p:cNvSpPr txBox="1"/>
          <p:nvPr>
            <p:ph type="body" idx="1"/>
          </p:nvPr>
        </p:nvSpPr>
        <p:spPr>
          <a:xfrm>
            <a:off x="1206500" y="3478543"/>
            <a:ext cx="21971000" cy="9025973"/>
          </a:xfrm>
          <a:prstGeom prst="rect">
            <a:avLst/>
          </a:prstGeom>
        </p:spPr>
        <p:txBody>
          <a:bodyPr/>
          <a:lstStyle/>
          <a:p>
            <a:pPr marL="898071" indent="-898071"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pPr>
            <a:r>
              <a:t>Request</a:t>
            </a:r>
          </a:p>
          <a:p>
            <a:pPr marL="898071" indent="-898071"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pPr>
            <a:r>
              <a:t>Response</a:t>
            </a:r>
          </a:p>
          <a:p>
            <a:pPr marL="898071" indent="-898071"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pPr>
            <a:r>
              <a:t>Critical Rendering Path(CRP)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Use semantic HTML and ARIA to build accessible pag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semantic HTML and ARIA to build accessible pages.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opics to be cover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Topics to be covered</a:t>
            </a:r>
          </a:p>
        </p:txBody>
      </p:sp>
      <p:sp>
        <p:nvSpPr>
          <p:cNvPr id="259" name="Use semantic HTML and ARIA to build accessible p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111">
              <a:defRPr spc="-68" sz="6800"/>
            </a:lvl1pPr>
          </a:lstStyle>
          <a:p>
            <a:pPr/>
            <a:r>
              <a:t>Use semantic HTML and ARIA to build accessible pages</a:t>
            </a:r>
          </a:p>
        </p:txBody>
      </p:sp>
      <p:sp>
        <p:nvSpPr>
          <p:cNvPr id="260" name="Prefer semantic elements over generic contain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324" indent="-306324" defTabSz="238252">
              <a:spcBef>
                <a:spcPts val="3100"/>
              </a:spcBef>
              <a:defRPr sz="2680"/>
            </a:pPr>
            <a:r>
              <a:t>Prefer semantic elements over generic containers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Page landmarks and heading structure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Forms: labels, descriptions, and errors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Buttons, links, and interactive controls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Images and icons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ARIA: what to use, and what to avoid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Common UI patterns (minimal, correct ARIA)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Keyboard and focus fundamentals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Tables</a:t>
            </a:r>
          </a:p>
          <a:p>
            <a:pPr marL="306324" indent="-306324" defTabSz="238252">
              <a:spcBef>
                <a:spcPts val="3100"/>
              </a:spcBef>
              <a:defRPr sz="2680"/>
            </a:pPr>
            <a:r>
              <a:t>Practical validation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13479"/>
          <a:stretch>
            <a:fillRect/>
          </a:stretch>
        </p:blipFill>
        <p:spPr>
          <a:xfrm>
            <a:off x="6881542" y="0"/>
            <a:ext cx="10620915" cy="137839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refer semantic elements over generic contain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77567">
              <a:defRPr spc="-77" sz="7700"/>
            </a:lvl1pPr>
          </a:lstStyle>
          <a:p>
            <a:pPr/>
            <a:r>
              <a:t>Prefer semantic elements over generic containers</a:t>
            </a:r>
          </a:p>
        </p:txBody>
      </p:sp>
      <p:sp>
        <p:nvSpPr>
          <p:cNvPr id="265" name="Semantic elements come with built-in roles, keyboard behaviors, and accessibility mappings.…"/>
          <p:cNvSpPr txBox="1"/>
          <p:nvPr>
            <p:ph type="body" idx="1"/>
          </p:nvPr>
        </p:nvSpPr>
        <p:spPr>
          <a:xfrm>
            <a:off x="1206500" y="2571611"/>
            <a:ext cx="21971000" cy="9932905"/>
          </a:xfrm>
          <a:prstGeom prst="rect">
            <a:avLst/>
          </a:prstGeom>
        </p:spPr>
        <p:txBody>
          <a:bodyPr/>
          <a:lstStyle/>
          <a:p>
            <a:pPr/>
            <a:r>
              <a:t>Semantic elements come with built-in roles, keyboard behaviors, and accessibility mappings.</a:t>
            </a:r>
          </a:p>
          <a:p>
            <a:pPr lvl="1"/>
            <a:r>
              <a:t>Structure: header, nav, main, footer, aside, section, article</a:t>
            </a:r>
          </a:p>
          <a:p>
            <a:pPr lvl="1"/>
            <a:r>
              <a:t>Content: h1–h6, p, ul/ol/li, figure/figcaption</a:t>
            </a:r>
          </a:p>
          <a:p>
            <a:pPr lvl="1"/>
            <a:r>
              <a:t>Interaction: button, a, input, select, textarea, details/summary</a:t>
            </a:r>
          </a:p>
          <a:p>
            <a:pPr lvl="1"/>
            <a:r>
              <a:t>Data: table, thead/tbody/tfoot, th with scope</a:t>
            </a:r>
          </a:p>
          <a:p>
            <a:pPr/>
            <a:r>
              <a:t>Avoid building interactive UI from div/span. If it’s clickable, it should usually be a button or 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age landmarks and heading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Page landmarks and heading structure</a:t>
            </a:r>
          </a:p>
        </p:txBody>
      </p:sp>
      <p:sp>
        <p:nvSpPr>
          <p:cNvPr id="268" name="Landmarks help screen-reader users navigate quickly.…"/>
          <p:cNvSpPr txBox="1"/>
          <p:nvPr>
            <p:ph type="body" idx="1"/>
          </p:nvPr>
        </p:nvSpPr>
        <p:spPr>
          <a:xfrm>
            <a:off x="1206500" y="2965360"/>
            <a:ext cx="21971000" cy="9539156"/>
          </a:xfrm>
          <a:prstGeom prst="rect">
            <a:avLst/>
          </a:prstGeom>
        </p:spPr>
        <p:txBody>
          <a:bodyPr/>
          <a:lstStyle/>
          <a:p>
            <a:pPr marL="182880" indent="-182880" defTabSz="142239">
              <a:spcBef>
                <a:spcPts val="1800"/>
              </a:spcBef>
              <a:defRPr sz="1600"/>
            </a:pPr>
            <a:r>
              <a:t>Landmarks help screen-reader users navigate quickly.</a:t>
            </a:r>
          </a:p>
          <a:p>
            <a:pPr lvl="1" marL="535093" indent="-423333" defTabSz="142239">
              <a:spcBef>
                <a:spcPts val="1800"/>
              </a:spcBef>
              <a:buFont typeface="Times Roman"/>
              <a:defRPr sz="1600"/>
            </a:pPr>
            <a:r>
              <a:t>One main per page.</a:t>
            </a:r>
          </a:p>
          <a:p>
            <a:pPr lvl="1" marL="535093" indent="-423333" defTabSz="142239">
              <a:spcBef>
                <a:spcPts val="1800"/>
              </a:spcBef>
              <a:buFont typeface="Times Roman"/>
              <a:defRPr sz="1600"/>
            </a:pPr>
            <a:r>
              <a:t>Use headings in a logical outline (do not jump from h1 to h4).</a:t>
            </a:r>
          </a:p>
          <a:p>
            <a:pPr lvl="1" marL="535093" indent="-423333" defTabSz="142239">
              <a:spcBef>
                <a:spcPts val="1800"/>
              </a:spcBef>
              <a:buFont typeface="Times Roman"/>
              <a:defRPr sz="1600"/>
            </a:pPr>
            <a:r>
              <a:t>Use nav for major navigation blocks.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Example::</a:t>
            </a:r>
            <a:br/>
            <a:r>
              <a:t>&lt;a class="skip-link" href="#main"&gt;Skip to main content&lt;/a&gt;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&lt;header&gt;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  &lt;h1&gt;Site Name&lt;/h1&gt;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&lt;/header&gt;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&lt;nav aria-label="Primary"&gt;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  &lt;!-- nav links --&gt;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&lt;/nav&gt;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&lt;main id="main"&gt;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  &lt;h2&gt;Page heading&lt;/h2&gt;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  &lt;!-- content --&gt;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&lt;/main&gt;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&lt;footer&gt;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  &lt;!-- footer --&gt;</a:t>
            </a:r>
          </a:p>
          <a:p>
            <a:pPr lvl="1" marL="0" indent="182880" defTabSz="142239">
              <a:spcBef>
                <a:spcPts val="1800"/>
              </a:spcBef>
              <a:buSzTx/>
              <a:buNone/>
              <a:defRPr sz="1600"/>
            </a:pPr>
            <a:r>
              <a:t>&lt;/footer&gt;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orms: labels, descriptions, and err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Forms: labels, descriptions, and errors</a:t>
            </a:r>
          </a:p>
        </p:txBody>
      </p:sp>
      <p:sp>
        <p:nvSpPr>
          <p:cNvPr id="271" name="Forms are where ARIA is often useful, but start with native patterns.…"/>
          <p:cNvSpPr txBox="1"/>
          <p:nvPr>
            <p:ph type="body" idx="1"/>
          </p:nvPr>
        </p:nvSpPr>
        <p:spPr>
          <a:xfrm>
            <a:off x="1206500" y="2894918"/>
            <a:ext cx="21971000" cy="9609598"/>
          </a:xfrm>
          <a:prstGeom prst="rect">
            <a:avLst/>
          </a:prstGeom>
        </p:spPr>
        <p:txBody>
          <a:bodyPr/>
          <a:lstStyle/>
          <a:p>
            <a:pPr marL="306324" indent="-306324" defTabSz="238252">
              <a:spcBef>
                <a:spcPts val="3100"/>
              </a:spcBef>
              <a:defRPr sz="2680"/>
            </a:pPr>
            <a:r>
              <a:t>Forms are where ARIA is often useful, but start with native patterns.</a:t>
            </a:r>
          </a:p>
          <a:p>
            <a:pPr lvl="1" marL="612648" indent="-306324" defTabSz="238252">
              <a:spcBef>
                <a:spcPts val="3100"/>
              </a:spcBef>
              <a:defRPr sz="2680"/>
            </a:pPr>
            <a:r>
              <a:t>Always associate a visible label: &lt;label for=“id”&gt;.</a:t>
            </a:r>
          </a:p>
          <a:p>
            <a:pPr lvl="1" marL="612648" indent="-306324" defTabSz="238252">
              <a:spcBef>
                <a:spcPts val="3100"/>
              </a:spcBef>
              <a:defRPr sz="2680"/>
            </a:pPr>
            <a:r>
              <a:t>Use fieldset + legend for grouped controls (radio/checkbox sets).</a:t>
            </a:r>
          </a:p>
          <a:p>
            <a:pPr lvl="1" marL="612648" indent="-306324" defTabSz="238252">
              <a:spcBef>
                <a:spcPts val="3100"/>
              </a:spcBef>
              <a:defRPr sz="2680"/>
            </a:pPr>
            <a:r>
              <a:t>Use aria-describedby for hint text or error text tied to a field.</a:t>
            </a:r>
          </a:p>
          <a:p>
            <a:pPr lvl="1" marL="612648" indent="-306324" defTabSz="238252">
              <a:spcBef>
                <a:spcPts val="3100"/>
              </a:spcBef>
              <a:defRPr sz="2680"/>
            </a:pPr>
            <a:r>
              <a:t>Indicate errors with aria-invalid="true" and an error message.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Example:</a:t>
            </a:r>
            <a:br/>
            <a:r>
              <a:t>&lt;label for="email"&gt;Email&lt;/label&gt;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&lt;input id="email" name="email" type="email"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       aria-describedby="email-hint email-error"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       aria-invalid="true" /&gt;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&lt;p id="email-hint"&gt;We will never share your email.&lt;/p&gt;</a:t>
            </a:r>
          </a:p>
          <a:p>
            <a:pPr lvl="1" marL="0" indent="306324" defTabSz="238252">
              <a:spcBef>
                <a:spcPts val="3100"/>
              </a:spcBef>
              <a:buSzTx/>
              <a:buNone/>
              <a:defRPr sz="2680"/>
            </a:pPr>
            <a:r>
              <a:t>&lt;p id="email-error"&gt;Enter a valid email address.&lt;/p&gt;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ttons, links, and interactive contr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Buttons, links, and interactive controls</a:t>
            </a:r>
          </a:p>
        </p:txBody>
      </p:sp>
      <p:sp>
        <p:nvSpPr>
          <p:cNvPr id="274" name="Use the correct element to get keyboard support “for free.”…"/>
          <p:cNvSpPr txBox="1"/>
          <p:nvPr>
            <p:ph type="body" idx="1"/>
          </p:nvPr>
        </p:nvSpPr>
        <p:spPr>
          <a:xfrm>
            <a:off x="1206500" y="2574918"/>
            <a:ext cx="21971000" cy="9929598"/>
          </a:xfrm>
          <a:prstGeom prst="rect">
            <a:avLst/>
          </a:prstGeom>
        </p:spPr>
        <p:txBody>
          <a:bodyPr/>
          <a:lstStyle/>
          <a:p>
            <a:pPr marL="388620" indent="-388620" defTabSz="302260">
              <a:spcBef>
                <a:spcPts val="3900"/>
              </a:spcBef>
              <a:defRPr sz="3400"/>
            </a:pPr>
            <a:r>
              <a:t>Use the correct element to get keyboard support “for free.”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Use &lt;button&gt; for actions (submit, open modal, toggle).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Use &lt;a href="..."&gt; for navigation (must have href).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Don’t put click handlers on non-interactive elements unless you fully replicate keyboard and semantics (generally avoid).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Icon-only buttons</a:t>
            </a:r>
          </a:p>
          <a:p>
            <a:pPr lvl="1" marL="0" indent="388620" defTabSz="302260">
              <a:spcBef>
                <a:spcPts val="3900"/>
              </a:spcBef>
              <a:buSzTx/>
              <a:buNone/>
              <a:defRPr sz="3400"/>
            </a:pPr>
            <a:r>
              <a:t>&lt;button type="button" aria-label="Close dialog"&gt;</a:t>
            </a:r>
          </a:p>
          <a:p>
            <a:pPr lvl="1" marL="0" indent="388620" defTabSz="302260">
              <a:spcBef>
                <a:spcPts val="3900"/>
              </a:spcBef>
              <a:buSzTx/>
              <a:buNone/>
              <a:defRPr sz="3400"/>
            </a:pPr>
            <a:r>
              <a:t>  &lt;!-- icon --&gt;</a:t>
            </a:r>
          </a:p>
          <a:p>
            <a:pPr lvl="1" marL="0" indent="388620" defTabSz="302260">
              <a:spcBef>
                <a:spcPts val="3900"/>
              </a:spcBef>
              <a:buSzTx/>
              <a:buNone/>
              <a:defRPr sz="3400"/>
            </a:pPr>
            <a:r>
              <a:t>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mages and ic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Images and icons</a:t>
            </a:r>
          </a:p>
        </p:txBody>
      </p:sp>
      <p:sp>
        <p:nvSpPr>
          <p:cNvPr id="277" name="Informative images: meaningful alt.…"/>
          <p:cNvSpPr txBox="1"/>
          <p:nvPr>
            <p:ph type="body" idx="1"/>
          </p:nvPr>
        </p:nvSpPr>
        <p:spPr>
          <a:xfrm>
            <a:off x="1206500" y="2914634"/>
            <a:ext cx="21971000" cy="9589882"/>
          </a:xfrm>
          <a:prstGeom prst="rect">
            <a:avLst/>
          </a:prstGeom>
        </p:spPr>
        <p:txBody>
          <a:bodyPr/>
          <a:lstStyle/>
          <a:p>
            <a:pPr/>
            <a:r>
              <a:t>Informative images: meaningful alt.</a:t>
            </a:r>
          </a:p>
          <a:p>
            <a:pPr/>
            <a:r>
              <a:t>Decorative images: empty alt="" (or CSS background).</a:t>
            </a:r>
          </a:p>
          <a:p>
            <a:pPr/>
            <a:r>
              <a:t>Avoid redundant alt like “image of …” unless necessar</a:t>
            </a:r>
          </a:p>
          <a:p>
            <a:pPr marL="0" indent="0">
              <a:buSzTx/>
              <a:buNone/>
            </a:pPr>
            <a:r>
              <a:t>Example</a:t>
            </a:r>
          </a:p>
          <a:p>
            <a:pPr lvl="1" marL="0" indent="457200">
              <a:buSzTx/>
              <a:buNone/>
            </a:pPr>
            <a:r>
              <a:t>&lt;img src="chart.png" alt="Revenue increased from 10M to 18M between 2023 and 2025."&gt;</a:t>
            </a:r>
          </a:p>
          <a:p>
            <a:pPr lvl="1" marL="0" indent="457200">
              <a:buSzTx/>
              <a:buNone/>
            </a:pPr>
            <a:r>
              <a:t>&lt;img src="divider.png" alt=""&gt;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Use ARIA when: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 ARIA when:</a:t>
            </a:r>
          </a:p>
        </p:txBody>
      </p:sp>
      <p:sp>
        <p:nvSpPr>
          <p:cNvPr id="280" name="ARIA: what to use, and what to av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ARIA: what to use, and what to avoid</a:t>
            </a:r>
          </a:p>
        </p:txBody>
      </p:sp>
      <p:sp>
        <p:nvSpPr>
          <p:cNvPr id="281" name="You need to name/describe elements: aria-label, aria-labelledby, aria-describedb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need to name/describe elements: aria-label, aria-labelledby, aria-describedby</a:t>
            </a:r>
          </a:p>
          <a:p>
            <a:pPr/>
            <a:r>
              <a:t>You need dynamic state: aria-expanded, aria-pressed, aria-selected</a:t>
            </a:r>
          </a:p>
          <a:p>
            <a:pPr/>
            <a:r>
              <a:t>You need relationships: aria-controls (used carefully)</a:t>
            </a:r>
          </a:p>
          <a:p>
            <a:pPr/>
            <a:r>
              <a:t>You need live updates: aria-live (for async status messages)</a:t>
            </a:r>
          </a:p>
          <a:p>
            <a:pPr/>
            <a:r>
              <a:t>You need dialogs/menus only when native elements can’t achieve the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voi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</a:t>
            </a:r>
          </a:p>
        </p:txBody>
      </p:sp>
      <p:sp>
        <p:nvSpPr>
          <p:cNvPr id="284" name="ARIA: what to use, and what to avo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ARIA: what to use, and what to avoid</a:t>
            </a:r>
          </a:p>
        </p:txBody>
      </p:sp>
      <p:sp>
        <p:nvSpPr>
          <p:cNvPr id="285" name="Adding roles to elements that already have correct semantics (e.g., role=&quot;button&quot; on a &lt;button&gt;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roles to elements that already have correct semantics (e.g., role="button" on a &lt;button&gt;).</a:t>
            </a:r>
          </a:p>
          <a:p>
            <a:pPr/>
            <a:r>
              <a:t>aria-hidden=“true" on focusable/interactive content (creates traps and confusion).</a:t>
            </a:r>
          </a:p>
          <a:p>
            <a:pPr/>
            <a:r>
              <a:t>Overusing role="application" (almost never needed)</a:t>
            </a:r>
          </a:p>
          <a:p>
            <a:pPr/>
            <a:r>
              <a:t>Custom widgets without full keyboard model and focus management.</a:t>
            </a:r>
            <a:br/>
            <a:br/>
            <a:r>
              <a:rPr b="1">
                <a:latin typeface="Graphik"/>
                <a:ea typeface="Graphik"/>
                <a:cs typeface="Graphik"/>
                <a:sym typeface="Graphik"/>
              </a:rPr>
              <a:t>Rule of thumb: No ARIA is better than wrong ARIA.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ICS TO BE COVERED:…"/>
          <p:cNvSpPr txBox="1"/>
          <p:nvPr>
            <p:ph type="body" idx="1"/>
          </p:nvPr>
        </p:nvSpPr>
        <p:spPr>
          <a:xfrm>
            <a:off x="1016925" y="1310102"/>
            <a:ext cx="21971001" cy="11095796"/>
          </a:xfrm>
          <a:prstGeom prst="rect">
            <a:avLst/>
          </a:prstGeom>
        </p:spPr>
        <p:txBody>
          <a:bodyPr/>
          <a:lstStyle/>
          <a:p>
            <a:pPr marL="416052" indent="-416052" defTabSz="323596">
              <a:spcBef>
                <a:spcPts val="4200"/>
              </a:spcBef>
              <a:defRPr sz="3640"/>
            </a:pPr>
            <a:r>
              <a:t>TOPICS TO BE COVERED: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Overview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Main Participants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HTTP as the Transport Protocol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Structure of an HTTP Request and Response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Common HTTP Methods and Their Meaning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Status Codes (Server Feedback)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Stateless Nature and Its Implications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Simple Request–Response Flow (Visualized)</a:t>
            </a:r>
          </a:p>
          <a:p>
            <a:pPr lvl="1" marL="832104" indent="-416052" defTabSz="323596">
              <a:spcBef>
                <a:spcPts val="4200"/>
              </a:spcBef>
              <a:defRPr sz="3640"/>
            </a:pPr>
            <a:r>
              <a:t>Request–Response vs Other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isclosure / accord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Disclosure / accordion</a:t>
            </a:r>
          </a:p>
        </p:txBody>
      </p:sp>
      <p:sp>
        <p:nvSpPr>
          <p:cNvPr id="288" name="Common UI patterns (minimal, correct ARI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55">
              <a:defRPr spc="-84" sz="8400"/>
            </a:lvl1pPr>
          </a:lstStyle>
          <a:p>
            <a:pPr/>
            <a:r>
              <a:t>Common UI patterns (minimal, correct ARIA)</a:t>
            </a:r>
          </a:p>
        </p:txBody>
      </p:sp>
      <p:sp>
        <p:nvSpPr>
          <p:cNvPr id="289" name="Use button with aria-expanded and a controlled region:  Example:…"/>
          <p:cNvSpPr txBox="1"/>
          <p:nvPr>
            <p:ph type="body" idx="1"/>
          </p:nvPr>
        </p:nvSpPr>
        <p:spPr>
          <a:xfrm>
            <a:off x="1206500" y="3730415"/>
            <a:ext cx="21971000" cy="8774101"/>
          </a:xfrm>
          <a:prstGeom prst="rect">
            <a:avLst/>
          </a:prstGeom>
        </p:spPr>
        <p:txBody>
          <a:bodyPr/>
          <a:lstStyle/>
          <a:p>
            <a:pPr lvl="1" marL="731520" indent="-365760" defTabSz="284479">
              <a:spcBef>
                <a:spcPts val="3700"/>
              </a:spcBef>
              <a:defRPr sz="3200"/>
            </a:pPr>
            <a:r>
              <a:t>Use button with aria-expanded and a controlled region:</a:t>
            </a:r>
            <a:br/>
            <a:br/>
            <a:r>
              <a:t>Example: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&lt;button type="button" aria-expanded="false" aria-controls="faq1"&gt;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  What is your refund policy?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&lt;/button&gt;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&lt;div id="faq1" hidden&gt;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  &lt;p&gt;We offer refunds within 30 days.&lt;/p&gt;</a:t>
            </a:r>
          </a:p>
          <a:p>
            <a:pPr lvl="2" marL="0" indent="731520" defTabSz="284479">
              <a:spcBef>
                <a:spcPts val="3700"/>
              </a:spcBef>
              <a:buSzTx/>
              <a:buNone/>
              <a:defRPr sz="3200"/>
            </a:pPr>
            <a:r>
              <a:t>&lt;/div&gt;</a:t>
            </a:r>
          </a:p>
          <a:p>
            <a:pPr marL="365760" indent="-365760" defTabSz="284479">
              <a:spcBef>
                <a:spcPts val="3700"/>
              </a:spcBef>
              <a:defRPr sz="3200"/>
            </a:pPr>
            <a:r>
              <a:t>Update aria-expanded and hidden together.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ialog / mod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Dialog / modal</a:t>
            </a:r>
          </a:p>
        </p:txBody>
      </p:sp>
      <p:sp>
        <p:nvSpPr>
          <p:cNvPr id="292" name="Common UI patterns (minimal, correct ARI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55">
              <a:defRPr spc="-84" sz="8400"/>
            </a:lvl1pPr>
          </a:lstStyle>
          <a:p>
            <a:pPr/>
            <a:r>
              <a:t>Common UI patterns (minimal, correct ARIA)</a:t>
            </a:r>
          </a:p>
        </p:txBody>
      </p:sp>
      <p:sp>
        <p:nvSpPr>
          <p:cNvPr id="293" name="Key requirements: focus trap, initial focus, return focus, Esc to close, background inert/blocked button with aria-expanded and a controlled region:  Example:…"/>
          <p:cNvSpPr txBox="1"/>
          <p:nvPr>
            <p:ph type="body" idx="1"/>
          </p:nvPr>
        </p:nvSpPr>
        <p:spPr>
          <a:xfrm>
            <a:off x="1206500" y="3730415"/>
            <a:ext cx="21971000" cy="8774101"/>
          </a:xfrm>
          <a:prstGeom prst="rect">
            <a:avLst/>
          </a:prstGeom>
        </p:spPr>
        <p:txBody>
          <a:bodyPr/>
          <a:lstStyle/>
          <a:p>
            <a:pPr lvl="1" marL="667512" indent="-333756" defTabSz="259588">
              <a:spcBef>
                <a:spcPts val="3400"/>
              </a:spcBef>
              <a:defRPr sz="2920"/>
            </a:pPr>
            <a:r>
              <a:t>Key requirements: focus trap, initial focus, return focus, Esc to close, background inert/blocked button with aria-expanded and a controlled region:</a:t>
            </a:r>
            <a:br/>
            <a:br/>
            <a:r>
              <a:t>Example: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&lt;div role="dialog" aria-modal="true" aria-labelledby="dlg-title" hidden&gt;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  &lt;h2 id="dlg-title"&gt;Confirm delete&lt;/h2&gt;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  &lt;p&gt;Are you sure?&lt;/p&gt;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  &lt;button type="button"&gt;Delete&lt;/button&gt;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  &lt;button type="button"&gt;Cancel&lt;/button&gt;</a:t>
            </a:r>
          </a:p>
          <a:p>
            <a:pPr lvl="2" marL="0" indent="667512" defTabSz="259588">
              <a:spcBef>
                <a:spcPts val="3400"/>
              </a:spcBef>
              <a:buSzTx/>
              <a:buNone/>
              <a:defRPr sz="2920"/>
            </a:pPr>
            <a:r>
              <a:t>&lt;/div&gt;</a:t>
            </a:r>
          </a:p>
          <a:p>
            <a:pPr marL="333756" indent="-333756" defTabSz="259588">
              <a:spcBef>
                <a:spcPts val="3400"/>
              </a:spcBef>
              <a:defRPr sz="2920"/>
            </a:pPr>
            <a:r>
              <a:t>If you can, prefer the native &lt;dialog&gt; element (still requires careful focus handling and browser support checks)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Live status updat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Live status updates</a:t>
            </a:r>
          </a:p>
        </p:txBody>
      </p:sp>
      <p:sp>
        <p:nvSpPr>
          <p:cNvPr id="296" name="Common UI patterns (minimal, correct ARI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48255">
              <a:defRPr spc="-84" sz="8400"/>
            </a:lvl1pPr>
          </a:lstStyle>
          <a:p>
            <a:pPr/>
            <a:r>
              <a:t>Common UI patterns (minimal, correct ARIA)</a:t>
            </a:r>
          </a:p>
        </p:txBody>
      </p:sp>
      <p:sp>
        <p:nvSpPr>
          <p:cNvPr id="297" name="For async saves, uploads, etc.: Example:…"/>
          <p:cNvSpPr txBox="1"/>
          <p:nvPr>
            <p:ph type="body" idx="1"/>
          </p:nvPr>
        </p:nvSpPr>
        <p:spPr>
          <a:xfrm>
            <a:off x="1206500" y="3730415"/>
            <a:ext cx="21971000" cy="8774101"/>
          </a:xfrm>
          <a:prstGeom prst="rect">
            <a:avLst/>
          </a:prstGeom>
        </p:spPr>
        <p:txBody>
          <a:bodyPr/>
          <a:lstStyle/>
          <a:p>
            <a:pPr lvl="1"/>
            <a:r>
              <a:t>For async saves, uploads, etc.:</a:t>
            </a:r>
            <a:br/>
            <a:r>
              <a:t>Example:</a:t>
            </a:r>
          </a:p>
          <a:p>
            <a:pPr lvl="2" marL="0" indent="914400">
              <a:buSzTx/>
              <a:buNone/>
            </a:pPr>
            <a:r>
              <a:t>&lt;div aria-live="polite" aria-atomic="true" id="status"&gt;&lt;/div&gt;</a:t>
            </a:r>
          </a:p>
          <a:p>
            <a:pPr/>
            <a:r>
              <a:t>Write brief, non-spammy updates into #status.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Keyboard and focus fundament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Keyboard and focus fundamentals</a:t>
            </a:r>
          </a:p>
        </p:txBody>
      </p:sp>
      <p:sp>
        <p:nvSpPr>
          <p:cNvPr id="300" name="Accessibility fails most often due to focus issues.…"/>
          <p:cNvSpPr txBox="1"/>
          <p:nvPr>
            <p:ph type="body" idx="1"/>
          </p:nvPr>
        </p:nvSpPr>
        <p:spPr>
          <a:xfrm>
            <a:off x="1206500" y="2679980"/>
            <a:ext cx="21971000" cy="9824536"/>
          </a:xfrm>
          <a:prstGeom prst="rect">
            <a:avLst/>
          </a:prstGeom>
        </p:spPr>
        <p:txBody>
          <a:bodyPr/>
          <a:lstStyle/>
          <a:p>
            <a:pPr/>
            <a:r>
              <a:t>Accessibility fails most often due to focus issues.</a:t>
            </a:r>
          </a:p>
          <a:p>
            <a:pPr lvl="1"/>
            <a:r>
              <a:t>All interactive elements must be reachable with Tab.</a:t>
            </a:r>
          </a:p>
          <a:p>
            <a:pPr lvl="1"/>
            <a:r>
              <a:t>Focus order should match visual order.</a:t>
            </a:r>
          </a:p>
          <a:p>
            <a:pPr lvl="1"/>
            <a:r>
              <a:t>Provide visible focus styles (do not remove outlines without replacement).</a:t>
            </a:r>
          </a:p>
          <a:p>
            <a:pPr lvl="1"/>
            <a:r>
              <a:t>When content appears/disappears (dialogs, menus), manage focus explicitly.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Tables</a:t>
            </a:r>
          </a:p>
        </p:txBody>
      </p:sp>
      <p:sp>
        <p:nvSpPr>
          <p:cNvPr id="303" name="Use real table semantics.…"/>
          <p:cNvSpPr txBox="1"/>
          <p:nvPr>
            <p:ph type="body" idx="1"/>
          </p:nvPr>
        </p:nvSpPr>
        <p:spPr>
          <a:xfrm>
            <a:off x="1206500" y="2958232"/>
            <a:ext cx="21971000" cy="9546284"/>
          </a:xfrm>
          <a:prstGeom prst="rect">
            <a:avLst/>
          </a:prstGeom>
        </p:spPr>
        <p:txBody>
          <a:bodyPr/>
          <a:lstStyle/>
          <a:p>
            <a:pPr marL="292607" indent="-292607" defTabSz="227584">
              <a:spcBef>
                <a:spcPts val="3000"/>
              </a:spcBef>
              <a:defRPr sz="2559"/>
            </a:pPr>
            <a:r>
              <a:t>Use real table semantics.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Use</a:t>
            </a:r>
            <a:r>
              <a:rPr sz="768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&lt;th scope="col"&gt;</a:t>
            </a:r>
            <a:r>
              <a:rPr sz="768">
                <a:latin typeface="Times Roman"/>
                <a:ea typeface="Times Roman"/>
                <a:cs typeface="Times Roman"/>
                <a:sym typeface="Times Roman"/>
              </a:rPr>
              <a:t> / </a:t>
            </a:r>
            <a:r>
              <a:t>&lt;th scope=“row"&gt;</a:t>
            </a:r>
            <a:endParaRPr sz="768">
              <a:latin typeface="Times Roman"/>
              <a:ea typeface="Times Roman"/>
              <a:cs typeface="Times Roman"/>
              <a:sym typeface="Times Roman"/>
            </a:endParaRP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Provide captions for context with &lt;caption&gt; when helpful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&lt;table&gt;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&lt;caption&gt;Quarterly revenue (USD)&lt;/caption&gt;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&lt;thead&gt;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  &lt;tr&gt;&lt;th scope="col"&gt;Quarter&lt;/th&gt;&lt;th scope="col"&gt;Revenue&lt;/th&gt;&lt;/tr&gt;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&lt;/thead&gt;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&lt;tbody&gt;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  &lt;tr&gt;&lt;th scope="row"&gt;Q1&lt;/th&gt;&lt;td&gt;10M&lt;/td&gt;&lt;/tr&gt;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  &lt;/tbody&gt;</a:t>
            </a:r>
          </a:p>
          <a:p>
            <a:pPr lvl="3" marL="0" indent="877823" defTabSz="227584">
              <a:spcBef>
                <a:spcPts val="3000"/>
              </a:spcBef>
              <a:buSzTx/>
              <a:buNone/>
              <a:defRPr sz="2559"/>
            </a:pPr>
            <a:r>
              <a:t>&lt;/table&gt;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Differentiate block vs inline elements and their impact on layout and flow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408">
              <a:defRPr spc="-104" sz="10440"/>
            </a:lvl1pPr>
          </a:lstStyle>
          <a:p>
            <a:pPr/>
            <a:r>
              <a:t>Differentiate block vs inline elements and their impact on layout and flow.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opics to be cover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Topics to be covered</a:t>
            </a:r>
          </a:p>
        </p:txBody>
      </p:sp>
      <p:sp>
        <p:nvSpPr>
          <p:cNvPr id="308" name="Differentiate block vs inline elements and their impact on layout and 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67967">
              <a:defRPr spc="-52" sz="5200"/>
            </a:lvl1pPr>
          </a:lstStyle>
          <a:p>
            <a:pPr/>
            <a:r>
              <a:t>Differentiate block vs inline elements and their impact on layout and flow</a:t>
            </a:r>
          </a:p>
        </p:txBody>
      </p:sp>
      <p:sp>
        <p:nvSpPr>
          <p:cNvPr id="309" name="What are Block Elements…"/>
          <p:cNvSpPr txBox="1"/>
          <p:nvPr>
            <p:ph type="body" idx="1"/>
          </p:nvPr>
        </p:nvSpPr>
        <p:spPr>
          <a:xfrm>
            <a:off x="1206500" y="3601008"/>
            <a:ext cx="21971000" cy="8903508"/>
          </a:xfrm>
          <a:prstGeom prst="rect">
            <a:avLst/>
          </a:prstGeom>
        </p:spPr>
        <p:txBody>
          <a:bodyPr/>
          <a:lstStyle/>
          <a:p>
            <a:pPr/>
            <a:r>
              <a:t>What are Block Elements</a:t>
            </a:r>
          </a:p>
          <a:p>
            <a:pPr/>
            <a:r>
              <a:t>Inline Elements</a:t>
            </a:r>
          </a:p>
          <a:p>
            <a:pPr/>
            <a:r>
              <a:t>Side-by-Side Comparison</a:t>
            </a:r>
          </a:p>
          <a:p>
            <a:pPr/>
            <a:r>
              <a:t>Impact on Layout Design</a:t>
            </a:r>
          </a:p>
          <a:p>
            <a:pPr/>
            <a:r>
              <a:t>Inline-Block (Important Bridge)</a:t>
            </a:r>
          </a:p>
          <a:p>
            <a:pPr/>
            <a:r>
              <a:t>Key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efini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312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Block Elements</a:t>
            </a:r>
          </a:p>
        </p:txBody>
      </p:sp>
      <p:sp>
        <p:nvSpPr>
          <p:cNvPr id="313" name="Block elements create a block box tha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elements create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block box</a:t>
            </a:r>
            <a:r>
              <a:t> that:</a:t>
            </a:r>
          </a:p>
          <a:p>
            <a:pPr marL="1198033" indent="-1058333">
              <a:buFont typeface="Times Roman"/>
            </a:pPr>
            <a:r>
              <a:t>Starts on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new line</a:t>
            </a:r>
          </a:p>
          <a:p>
            <a:pPr marL="1198033" indent="-1058333">
              <a:buFont typeface="Times Roman"/>
            </a:pPr>
            <a:r>
              <a:t>Expands to the </a:t>
            </a:r>
            <a:r>
              <a:t>full available width</a:t>
            </a:r>
            <a:r>
              <a:t> by default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Layout &amp; Flow Behavi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Layout &amp; Flow Behavior</a:t>
            </a:r>
          </a:p>
        </p:txBody>
      </p:sp>
      <p:sp>
        <p:nvSpPr>
          <p:cNvPr id="316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Block Elements</a:t>
            </a:r>
          </a:p>
        </p:txBody>
      </p:sp>
      <p:sp>
        <p:nvSpPr>
          <p:cNvPr id="317" name="Each block element forces a line break before and after itself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block element forces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line break before and after</a:t>
            </a:r>
            <a:r>
              <a:t> itself.</a:t>
            </a:r>
          </a:p>
          <a:p>
            <a:pPr/>
            <a:r>
              <a:t>They participate in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vertical layout flow</a:t>
            </a:r>
            <a:r>
              <a:t>.</a:t>
            </a:r>
          </a:p>
          <a:p>
            <a:pPr/>
            <a:r>
              <a:t>Margin collapsing applies (top and bottom margins may merge).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ox Model Suppo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Box Model Support</a:t>
            </a:r>
          </a:p>
        </p:txBody>
      </p:sp>
      <p:sp>
        <p:nvSpPr>
          <p:cNvPr id="320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Block Elements</a:t>
            </a:r>
          </a:p>
        </p:txBody>
      </p:sp>
      <p:sp>
        <p:nvSpPr>
          <p:cNvPr id="321" name="Block elements fully suppor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elements fully support:</a:t>
            </a:r>
          </a:p>
          <a:p>
            <a:pPr lvl="1"/>
            <a:r>
              <a:t>width / height</a:t>
            </a:r>
          </a:p>
          <a:p>
            <a:pPr lvl="1"/>
            <a:r>
              <a:t>Margin (all sides)</a:t>
            </a:r>
          </a:p>
          <a:p>
            <a:pPr lvl="1"/>
            <a:r>
              <a:t>padding</a:t>
            </a:r>
          </a:p>
          <a:p>
            <a:pPr lvl="1"/>
            <a:r>
              <a:t>border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sponse Requ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Response Request</a:t>
            </a:r>
          </a:p>
        </p:txBody>
      </p:sp>
      <p:sp>
        <p:nvSpPr>
          <p:cNvPr id="183" name="Client sends a reque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0" indent="-698500">
              <a:buAutoNum type="arabicPeriod" startAt="1"/>
            </a:pPr>
            <a:r>
              <a:t>Client sends a request</a:t>
            </a:r>
          </a:p>
          <a:p>
            <a:pPr marL="698500" indent="-698500">
              <a:buAutoNum type="arabicPeriod" startAt="1"/>
            </a:pPr>
            <a:r>
              <a:t>Server processes the request</a:t>
            </a:r>
          </a:p>
          <a:p>
            <a:pPr marL="698500" indent="-698500">
              <a:buAutoNum type="arabicPeriod" startAt="1"/>
            </a:pPr>
            <a:r>
              <a:t>Server sends back a response</a:t>
            </a:r>
          </a:p>
          <a:p>
            <a:pPr marL="698500" indent="-698500">
              <a:buAutoNum type="arabicPeriod" startAt="1"/>
            </a:pPr>
            <a:r>
              <a:t>Client consumes the response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ypical Use Ca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Typical Use Cases</a:t>
            </a:r>
          </a:p>
        </p:txBody>
      </p:sp>
      <p:sp>
        <p:nvSpPr>
          <p:cNvPr id="324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Block Elements</a:t>
            </a:r>
          </a:p>
        </p:txBody>
      </p:sp>
      <p:sp>
        <p:nvSpPr>
          <p:cNvPr id="325" name="Page stru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4047" indent="-384047" defTabSz="298703">
              <a:spcBef>
                <a:spcPts val="3900"/>
              </a:spcBef>
              <a:defRPr sz="3359"/>
            </a:pPr>
            <a:r>
              <a:t>Page structure</a:t>
            </a:r>
          </a:p>
          <a:p>
            <a:pPr marL="384047" indent="-384047" defTabSz="298703">
              <a:spcBef>
                <a:spcPts val="3900"/>
              </a:spcBef>
              <a:defRPr sz="3359"/>
            </a:pPr>
            <a:r>
              <a:t>Layout containers</a:t>
            </a:r>
          </a:p>
          <a:p>
            <a:pPr marL="384047" indent="-384047" defTabSz="298703">
              <a:spcBef>
                <a:spcPts val="3900"/>
              </a:spcBef>
              <a:defRPr sz="3359"/>
            </a:pPr>
            <a:r>
              <a:t>Sections of content</a:t>
            </a:r>
          </a:p>
          <a:p>
            <a:pPr marL="384047" indent="-384047" defTabSz="298703">
              <a:spcBef>
                <a:spcPts val="3900"/>
              </a:spcBef>
              <a:defRPr sz="3359"/>
            </a:pPr>
            <a:r>
              <a:t>Common Examples:</a:t>
            </a:r>
            <a:br/>
            <a:r>
              <a:t>&lt;div&gt;, &lt;p&gt;, &lt;h1&gt;–&lt;h6&gt;, &lt;section&gt;, &lt;article&gt;, &lt;header&gt;, &lt;footer&gt;, &lt;ul&gt;, &lt;ol&gt;, &lt;li&gt;</a:t>
            </a:r>
          </a:p>
          <a:p>
            <a:pPr marL="384047" indent="-384047" defTabSz="298703">
              <a:spcBef>
                <a:spcPts val="3900"/>
              </a:spcBef>
              <a:defRPr sz="3359"/>
            </a:pPr>
            <a:r>
              <a:t>Example:</a:t>
            </a:r>
            <a:br/>
            <a:r>
              <a:t>&lt;div style="background: lightblue;"&gt;Block 1&lt;/div&gt;</a:t>
            </a:r>
            <a:br/>
            <a:r>
              <a:t>&lt;div style="background: lightgreen;"&gt;Block 2&lt;/div&gt;</a:t>
            </a:r>
            <a:br/>
            <a:br/>
            <a:r>
              <a:t>Result:</a:t>
            </a:r>
            <a:br/>
            <a:r>
              <a:t>Each &lt;div&gt; appears on its own line, stacked vertically.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Defini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328" name="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Inline Elements</a:t>
            </a:r>
          </a:p>
        </p:txBody>
      </p:sp>
      <p:sp>
        <p:nvSpPr>
          <p:cNvPr id="329" name="Do not start on a new l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8033" indent="-1058333">
              <a:buFont typeface="Times Roman"/>
            </a:pPr>
            <a:r>
              <a:t>Do </a:t>
            </a:r>
            <a:r>
              <a:t>not start on a new line</a:t>
            </a:r>
          </a:p>
          <a:p>
            <a:pPr marL="1198033" indent="-1058333">
              <a:buFont typeface="Times Roman"/>
            </a:pPr>
            <a:r>
              <a:t>Occupy </a:t>
            </a:r>
            <a:r>
              <a:t>only as much width as their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ayout &amp; Flow Behavi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Layout &amp; Flow Behavior</a:t>
            </a:r>
          </a:p>
        </p:txBody>
      </p:sp>
      <p:sp>
        <p:nvSpPr>
          <p:cNvPr id="332" name="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Inline Elements</a:t>
            </a:r>
          </a:p>
        </p:txBody>
      </p:sp>
      <p:sp>
        <p:nvSpPr>
          <p:cNvPr id="333" name="Flow within a line of tex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within a line of text</a:t>
            </a:r>
          </a:p>
          <a:p>
            <a:pPr marL="1198033" indent="-1058333">
              <a:buFont typeface="Times Roman"/>
            </a:pPr>
            <a:r>
              <a:t>Do not disrupt surrounding text</a:t>
            </a:r>
          </a:p>
          <a:p>
            <a:pPr marL="1198033" indent="-1058333">
              <a:buFont typeface="Times Roman"/>
            </a:pPr>
            <a:r>
              <a:t>Do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not</a:t>
            </a:r>
            <a:r>
              <a:t> create vertical 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ox Model Limit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Box Model Limitations</a:t>
            </a:r>
          </a:p>
        </p:txBody>
      </p:sp>
      <p:sp>
        <p:nvSpPr>
          <p:cNvPr id="336" name="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Inline Elements</a:t>
            </a:r>
          </a:p>
        </p:txBody>
      </p:sp>
      <p:sp>
        <p:nvSpPr>
          <p:cNvPr id="337" name="Ignore width and heig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Ignore width and heigh </a:t>
            </a:r>
          </a:p>
          <a:p>
            <a:pPr/>
            <a:r>
              <a:t>Respect padding and margin horizontally</a:t>
            </a:r>
          </a:p>
          <a:p>
            <a:pPr/>
            <a:r>
              <a:t>Vertical margins/padding do not affect line height reliably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ypical Use Ca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Typical Use Cases</a:t>
            </a:r>
          </a:p>
        </p:txBody>
      </p:sp>
      <p:sp>
        <p:nvSpPr>
          <p:cNvPr id="340" name="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Inline Elements</a:t>
            </a:r>
          </a:p>
        </p:txBody>
      </p:sp>
      <p:sp>
        <p:nvSpPr>
          <p:cNvPr id="341" name="Styling text stru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6615" indent="-356615" defTabSz="277368">
              <a:spcBef>
                <a:spcPts val="3600"/>
              </a:spcBef>
              <a:defRPr sz="3120"/>
            </a:pPr>
            <a:r>
              <a:t>Styling text structure</a:t>
            </a:r>
          </a:p>
          <a:p>
            <a:pPr marL="356615" indent="-356615" defTabSz="277368">
              <a:spcBef>
                <a:spcPts val="3600"/>
              </a:spcBef>
              <a:defRPr sz="3120"/>
            </a:pPr>
            <a:r>
              <a:t>Small semantic annotations</a:t>
            </a:r>
          </a:p>
          <a:p>
            <a:pPr marL="356615" indent="-356615" defTabSz="277368">
              <a:spcBef>
                <a:spcPts val="3600"/>
              </a:spcBef>
              <a:defRPr sz="3120"/>
            </a:pPr>
            <a:r>
              <a:t>Inline interactions</a:t>
            </a:r>
          </a:p>
          <a:p>
            <a:pPr marL="356615" indent="-356615" defTabSz="277368">
              <a:spcBef>
                <a:spcPts val="3600"/>
              </a:spcBef>
              <a:defRPr sz="3120"/>
            </a:pPr>
            <a:r>
              <a:t>Common Examples:</a:t>
            </a:r>
            <a:br/>
            <a:r>
              <a:t>&lt;span&gt;, &lt;a&gt;, &lt;strong&gt;, &lt;em&gt;, &lt;code&gt;, &lt;label&gt;</a:t>
            </a:r>
          </a:p>
          <a:p>
            <a:pPr marL="356615" indent="-356615" defTabSz="277368">
              <a:spcBef>
                <a:spcPts val="3600"/>
              </a:spcBef>
              <a:defRPr sz="3120"/>
            </a:pPr>
            <a:r>
              <a:t>Example:</a:t>
            </a:r>
            <a:br/>
            <a:r>
              <a:t>&lt;&lt;p&gt;</a:t>
            </a:r>
            <a:br/>
            <a:r>
              <a:t>         This is &lt;span style="color: red;"&gt;inline text&lt;/span&gt; inside a paragraph.</a:t>
            </a:r>
            <a:br/>
            <a:r>
              <a:t>&lt;/p&gt;</a:t>
            </a:r>
            <a:br/>
            <a:br/>
            <a:r>
              <a:t>Result:</a:t>
            </a:r>
            <a:br/>
            <a:r>
              <a:t>The &lt;span&gt; stays within the same line as surrounding text.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ide-by-Side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Side-by-Side Comparison</a:t>
            </a:r>
          </a:p>
        </p:txBody>
      </p:sp>
      <p:sp>
        <p:nvSpPr>
          <p:cNvPr id="344" name="Slide bullet text"/>
          <p:cNvSpPr txBox="1"/>
          <p:nvPr>
            <p:ph type="body" idx="1"/>
          </p:nvPr>
        </p:nvSpPr>
        <p:spPr>
          <a:xfrm>
            <a:off x="1206500" y="3044874"/>
            <a:ext cx="21971000" cy="945964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345" name="Table 1"/>
          <p:cNvGraphicFramePr/>
          <p:nvPr/>
        </p:nvGraphicFramePr>
        <p:xfrm>
          <a:off x="1206500" y="3041269"/>
          <a:ext cx="21983700" cy="94795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05801"/>
                <a:gridCol w="6192154"/>
                <a:gridCol w="5673045"/>
              </a:tblGrid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b="1"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Feature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b="1"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Block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b="1"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Inline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Starts on new line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Yes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No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Takes full width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Yes (default)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No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Width &amp; height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Supported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Ignored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Vertical margins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Supported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Not effective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Can contain block elements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Yes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No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352407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Affects document flow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Vertical stacking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Inline text flow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Block Ele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Block Elements</a:t>
            </a:r>
          </a:p>
        </p:txBody>
      </p:sp>
      <p:sp>
        <p:nvSpPr>
          <p:cNvPr id="348" name="Impact on Layou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Impact on Layout Design</a:t>
            </a:r>
          </a:p>
        </p:txBody>
      </p:sp>
      <p:sp>
        <p:nvSpPr>
          <p:cNvPr id="349" name="Form the structural skeleton of a p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 the </a:t>
            </a:r>
            <a:r>
              <a:t>structural skeleton</a:t>
            </a:r>
            <a:r>
              <a:t> of a page</a:t>
            </a:r>
          </a:p>
          <a:p>
            <a:pPr/>
            <a:r>
              <a:t>Used for grids, sections, and layouts</a:t>
            </a:r>
          </a:p>
          <a:p>
            <a:pPr/>
            <a:r>
              <a:t>Essential for responsive design and positioning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Inline Ele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Inline Elements</a:t>
            </a:r>
          </a:p>
        </p:txBody>
      </p:sp>
      <p:sp>
        <p:nvSpPr>
          <p:cNvPr id="352" name="Impact on Layou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Impact on Layout Design</a:t>
            </a:r>
          </a:p>
        </p:txBody>
      </p:sp>
      <p:sp>
        <p:nvSpPr>
          <p:cNvPr id="353" name="Used for content-level sty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Used for </a:t>
            </a:r>
            <a:r>
              <a:t>content-level styling</a:t>
            </a:r>
          </a:p>
          <a:p>
            <a:pPr/>
            <a:r>
              <a:t>Cannot control layout by themselves</a:t>
            </a:r>
          </a:p>
          <a:p>
            <a:pPr/>
            <a:r>
              <a:t>Ideal for typography and inline interactions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mportant Brid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341120">
              <a:lnSpc>
                <a:spcPct val="90000"/>
              </a:lnSpc>
              <a:defRPr spc="-55"/>
            </a:lvl1pPr>
          </a:lstStyle>
          <a:p>
            <a:pPr/>
            <a:r>
              <a:t>Important Bridge</a:t>
            </a:r>
          </a:p>
        </p:txBody>
      </p:sp>
      <p:sp>
        <p:nvSpPr>
          <p:cNvPr id="356" name="Inline-Bl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Inline-Block </a:t>
            </a:r>
          </a:p>
        </p:txBody>
      </p:sp>
      <p:sp>
        <p:nvSpPr>
          <p:cNvPr id="357" name="Behavi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3756" indent="-333756" defTabSz="259588">
              <a:spcBef>
                <a:spcPts val="3400"/>
              </a:spcBef>
              <a:defRPr sz="2920"/>
            </a:pPr>
            <a:r>
              <a:t>Behavior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Flows inline like text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Acccepts width, height, margins, and padding</a:t>
            </a:r>
          </a:p>
          <a:p>
            <a:pPr marL="333756" indent="-333756" defTabSz="259588">
              <a:spcBef>
                <a:spcPts val="3400"/>
              </a:spcBef>
              <a:defRPr sz="2920"/>
            </a:pPr>
            <a:r>
              <a:t>Use Case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Buttons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Navigation items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Cards inside a row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Syntax:</a:t>
            </a:r>
            <a:br/>
            <a:r>
              <a:t>display: inline-block;</a:t>
            </a:r>
          </a:p>
          <a:p>
            <a:pPr lvl="1" marL="433882" indent="-100126" defTabSz="333756">
              <a:spcBef>
                <a:spcPts val="800"/>
              </a:spcBef>
              <a:tabLst>
                <a:tab pos="101600" algn="l"/>
                <a:tab pos="330200" algn="l"/>
              </a:tabLst>
              <a:defRPr sz="876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1" marL="0" indent="333756" defTabSz="333756">
              <a:spcBef>
                <a:spcPts val="1000"/>
              </a:spcBef>
              <a:buSzTx/>
              <a:buNone/>
              <a:defRPr b="1" sz="1022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444" t="0" r="5444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37" t="0" r="9056" b="0"/>
          <a:stretch>
            <a:fillRect/>
          </a:stretch>
        </p:blipFill>
        <p:spPr>
          <a:xfrm>
            <a:off x="0" y="2505868"/>
            <a:ext cx="24384000" cy="87042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Key Prac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Key Practice</a:t>
            </a:r>
          </a:p>
        </p:txBody>
      </p:sp>
      <p:sp>
        <p:nvSpPr>
          <p:cNvPr id="362" name="Block elements control page structure and vertical fl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elements</a:t>
            </a:r>
            <a:r>
              <a:t> control </a:t>
            </a:r>
            <a:r>
              <a:t>page structure and vertical flow</a:t>
            </a:r>
          </a:p>
          <a:p>
            <a:pPr/>
            <a:r>
              <a:t>Inline elements</a:t>
            </a:r>
            <a:r>
              <a:t> control </a:t>
            </a:r>
            <a:r>
              <a:t>text-level formatting and inline flow</a:t>
            </a:r>
          </a:p>
          <a:p>
            <a:pPr/>
            <a:r>
              <a:t>Choosing the wrong type leads to layout bugs and CSS workarounds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earn Git essentials: repository, commit, branch, and basic workflow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408">
              <a:defRPr spc="-104" sz="10440"/>
            </a:lvl1pPr>
          </a:lstStyle>
          <a:p>
            <a:pPr/>
            <a:r>
              <a:t>Learn Git essentials: repository, commit, branch, and basic workflow.</a:t>
            </a:r>
          </a:p>
        </p:txBody>
      </p:sp>
      <p:sp>
        <p:nvSpPr>
          <p:cNvPr id="367" name="Text"/>
          <p:cNvSpPr txBox="1"/>
          <p:nvPr/>
        </p:nvSpPr>
        <p:spPr>
          <a:xfrm>
            <a:off x="12255498" y="6045200"/>
            <a:ext cx="1270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opics to cover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Topics to covered</a:t>
            </a:r>
          </a:p>
        </p:txBody>
      </p:sp>
      <p:sp>
        <p:nvSpPr>
          <p:cNvPr id="370" name="Learn Git essentials: repository, commit, branch, and basic workflow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504">
              <a:defRPr spc="-56" sz="5600"/>
            </a:lvl1pPr>
          </a:lstStyle>
          <a:p>
            <a:pPr/>
            <a:r>
              <a:t>Learn Git essentials: repository, commit, branch, and basic workflow.</a:t>
            </a:r>
          </a:p>
        </p:txBody>
      </p:sp>
      <p:sp>
        <p:nvSpPr>
          <p:cNvPr id="371" name="What Is Git?…"/>
          <p:cNvSpPr txBox="1"/>
          <p:nvPr>
            <p:ph type="body" idx="1"/>
          </p:nvPr>
        </p:nvSpPr>
        <p:spPr>
          <a:xfrm>
            <a:off x="1206500" y="3537045"/>
            <a:ext cx="21971000" cy="8967471"/>
          </a:xfrm>
          <a:prstGeom prst="rect">
            <a:avLst/>
          </a:prstGeom>
        </p:spPr>
        <p:txBody>
          <a:bodyPr/>
          <a:lstStyle/>
          <a:p>
            <a:pPr/>
            <a:r>
              <a:t>What Is Git?</a:t>
            </a:r>
          </a:p>
          <a:p>
            <a:pPr/>
            <a:r>
              <a:t>Repository (Repo)</a:t>
            </a:r>
          </a:p>
          <a:p>
            <a:pPr/>
            <a:r>
              <a:t>Commit</a:t>
            </a:r>
          </a:p>
          <a:p>
            <a:pPr/>
            <a:r>
              <a:t>Branch</a:t>
            </a:r>
          </a:p>
          <a:p>
            <a:pPr/>
            <a:r>
              <a:t>Basic Git Workflow (End to End)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What is G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is Git</a:t>
            </a:r>
          </a:p>
        </p:txBody>
      </p:sp>
      <p:sp>
        <p:nvSpPr>
          <p:cNvPr id="374" name="Git is a distributed version control system used to track changes in source code and other files over time.…"/>
          <p:cNvSpPr txBox="1"/>
          <p:nvPr>
            <p:ph type="body" idx="1"/>
          </p:nvPr>
        </p:nvSpPr>
        <p:spPr>
          <a:xfrm>
            <a:off x="1206500" y="2952308"/>
            <a:ext cx="21971000" cy="9552208"/>
          </a:xfrm>
          <a:prstGeom prst="rect">
            <a:avLst/>
          </a:prstGeom>
        </p:spPr>
        <p:txBody>
          <a:bodyPr/>
          <a:lstStyle/>
          <a:p>
            <a:pPr/>
            <a:r>
              <a:t>Git is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distributed version control system</a:t>
            </a:r>
            <a:r>
              <a:t> used to track changes in source code and other files over time.</a:t>
            </a:r>
          </a:p>
          <a:p>
            <a:pPr/>
            <a:r>
              <a:t>It allows multiple people to work on the same project safely, keeps history, and enables rollback to earlier states.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pository(Rep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Repository(Repo)</a:t>
            </a:r>
          </a:p>
        </p:txBody>
      </p:sp>
      <p:sp>
        <p:nvSpPr>
          <p:cNvPr id="377" name="A repository is the container for your project…"/>
          <p:cNvSpPr txBox="1"/>
          <p:nvPr>
            <p:ph type="body" idx="1"/>
          </p:nvPr>
        </p:nvSpPr>
        <p:spPr>
          <a:xfrm>
            <a:off x="1206500" y="3295634"/>
            <a:ext cx="21971000" cy="9208882"/>
          </a:xfrm>
          <a:prstGeom prst="rect">
            <a:avLst/>
          </a:prstGeom>
        </p:spPr>
        <p:txBody>
          <a:bodyPr/>
          <a:lstStyle/>
          <a:p>
            <a:pPr marL="429768" indent="-429768" defTabSz="334263">
              <a:spcBef>
                <a:spcPts val="4400"/>
              </a:spcBef>
              <a:defRPr sz="3759"/>
            </a:pPr>
            <a:r>
              <a:t>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repository</a:t>
            </a:r>
            <a:r>
              <a:t> is the container for your project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It includes: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t>All project files (code, assets, documentation)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t>The complete history of changes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t>Metadata required by Git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Types of repositories: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Local repository</a:t>
            </a:r>
            <a:r>
              <a:t> – exists on your machine</a:t>
            </a:r>
          </a:p>
          <a:p>
            <a:pPr lvl="1" marL="859536" indent="-429768" defTabSz="334263">
              <a:spcBef>
                <a:spcPts val="4400"/>
              </a:spcBef>
              <a:defRPr sz="3759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Remote repository</a:t>
            </a:r>
            <a:r>
              <a:t> – hosted on a server (e.g., GitHub, GitLab)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pository(Repo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Repository(Repo)</a:t>
            </a:r>
          </a:p>
        </p:txBody>
      </p:sp>
      <p:sp>
        <p:nvSpPr>
          <p:cNvPr id="380" name="Common commands git init          # create a new repository git clone &lt;url&gt;   # copy an existing repository…"/>
          <p:cNvSpPr txBox="1"/>
          <p:nvPr>
            <p:ph type="body" idx="1"/>
          </p:nvPr>
        </p:nvSpPr>
        <p:spPr>
          <a:xfrm>
            <a:off x="1206500" y="3295634"/>
            <a:ext cx="21971000" cy="9208882"/>
          </a:xfrm>
          <a:prstGeom prst="rect">
            <a:avLst/>
          </a:prstGeom>
        </p:spPr>
        <p:txBody>
          <a:bodyPr/>
          <a:lstStyle/>
          <a:p>
            <a:pPr lvl="1"/>
            <a:r>
              <a:t>Common commands</a:t>
            </a:r>
            <a:br/>
            <a:r>
              <a:t>git init          # create a new repository</a:t>
            </a:r>
            <a:br/>
            <a:r>
              <a:t>git clone &lt;url&gt;   # copy an existing repository</a:t>
            </a:r>
          </a:p>
          <a:p>
            <a:pPr lvl="1"/>
            <a:r>
              <a:t>Key idea: A repository is the single source of truth for a project’s history.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omm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Commit</a:t>
            </a:r>
          </a:p>
        </p:txBody>
      </p:sp>
      <p:sp>
        <p:nvSpPr>
          <p:cNvPr id="383" name="A commit is a snapshot of the project at a specific point in time.…"/>
          <p:cNvSpPr txBox="1"/>
          <p:nvPr>
            <p:ph type="body" idx="1"/>
          </p:nvPr>
        </p:nvSpPr>
        <p:spPr>
          <a:xfrm>
            <a:off x="1206500" y="3295634"/>
            <a:ext cx="21971000" cy="9208882"/>
          </a:xfrm>
          <a:prstGeom prst="rect">
            <a:avLst/>
          </a:prstGeom>
        </p:spPr>
        <p:txBody>
          <a:bodyPr/>
          <a:lstStyle/>
          <a:p>
            <a:pPr/>
            <a:r>
              <a:t>A </a:t>
            </a:r>
            <a:r>
              <a:t>commit</a:t>
            </a:r>
            <a:r>
              <a:t> is a </a:t>
            </a:r>
            <a:r>
              <a:t>snapshot of the project at a specific point in time</a:t>
            </a:r>
            <a:r>
              <a:t>.</a:t>
            </a:r>
          </a:p>
          <a:p>
            <a:pPr/>
            <a:r>
              <a:t>Each commit:</a:t>
            </a:r>
          </a:p>
          <a:p>
            <a:pPr lvl="1"/>
            <a:r>
              <a:t>Records what changed</a:t>
            </a:r>
          </a:p>
          <a:p>
            <a:pPr lvl="1"/>
            <a:r>
              <a:t>Has a unique ID (hash)</a:t>
            </a:r>
          </a:p>
          <a:p>
            <a:pPr lvl="1"/>
            <a:r>
              <a:t>Includes author, timestamp, and message</a:t>
            </a:r>
          </a:p>
          <a:p>
            <a:pPr/>
            <a:r>
              <a:t>Think of a commit as:</a:t>
            </a:r>
          </a:p>
          <a:p>
            <a:pPr lvl="1"/>
            <a:r>
              <a:t>“I am saving the current state with an explanation.”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omm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Commit</a:t>
            </a:r>
          </a:p>
        </p:txBody>
      </p:sp>
      <p:sp>
        <p:nvSpPr>
          <p:cNvPr id="386" name="Basic flow:(bash) git status        # see what changed git add file.txt  # stage changes git commit -m &quot;Meaningful message&quot;…"/>
          <p:cNvSpPr txBox="1"/>
          <p:nvPr>
            <p:ph type="body" idx="1"/>
          </p:nvPr>
        </p:nvSpPr>
        <p:spPr>
          <a:xfrm>
            <a:off x="1206500" y="3295634"/>
            <a:ext cx="21971000" cy="9208882"/>
          </a:xfrm>
          <a:prstGeom prst="rect">
            <a:avLst/>
          </a:prstGeom>
        </p:spPr>
        <p:txBody>
          <a:bodyPr/>
          <a:lstStyle/>
          <a:p>
            <a:pPr/>
            <a:r>
              <a:t>Basic flow:(bash)</a:t>
            </a:r>
            <a:br/>
            <a:r>
              <a:t>git status        # see what changed</a:t>
            </a:r>
            <a:br/>
            <a:r>
              <a:t>git add file.txt  # stage changes</a:t>
            </a:r>
            <a:br/>
            <a:r>
              <a:t>git commit -m "Meaningful message"</a:t>
            </a:r>
          </a:p>
          <a:p>
            <a:pPr/>
            <a:r>
              <a:t>Good commit message example(pgsql)</a:t>
            </a:r>
            <a:br/>
            <a:r>
              <a:t>Fix login validation for empty password</a:t>
            </a:r>
          </a:p>
          <a:p>
            <a:pPr/>
            <a:r>
              <a:t>Bad example(sql)</a:t>
            </a:r>
            <a:br/>
            <a:r>
              <a:t>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Branch</a:t>
            </a:r>
          </a:p>
        </p:txBody>
      </p:sp>
      <p:sp>
        <p:nvSpPr>
          <p:cNvPr id="389" name="A branch is an independent line of development.…"/>
          <p:cNvSpPr txBox="1"/>
          <p:nvPr>
            <p:ph type="body" idx="1"/>
          </p:nvPr>
        </p:nvSpPr>
        <p:spPr>
          <a:xfrm>
            <a:off x="1206500" y="2830029"/>
            <a:ext cx="21971000" cy="9674487"/>
          </a:xfrm>
          <a:prstGeom prst="rect">
            <a:avLst/>
          </a:prstGeom>
        </p:spPr>
        <p:txBody>
          <a:bodyPr/>
          <a:lstStyle/>
          <a:p>
            <a:pPr/>
            <a:r>
              <a:t>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branch</a:t>
            </a:r>
            <a:r>
              <a:t> is an independent line of development.</a:t>
            </a:r>
          </a:p>
          <a:p>
            <a:pPr/>
            <a:r>
              <a:t>Why branches exist:</a:t>
            </a:r>
          </a:p>
          <a:p>
            <a:pPr lvl="1"/>
            <a:r>
              <a:t>Work on features without breaking main code</a:t>
            </a:r>
          </a:p>
          <a:p>
            <a:pPr lvl="1"/>
            <a:r>
              <a:t>Experiment safely</a:t>
            </a:r>
          </a:p>
          <a:p>
            <a:pPr lvl="1"/>
            <a:r>
              <a:t>Enable parallel work</a:t>
            </a:r>
          </a:p>
          <a:p>
            <a:pPr/>
            <a:r>
              <a:t>Default branch:</a:t>
            </a:r>
          </a:p>
          <a:p>
            <a:pPr lvl="1"/>
            <a:r>
              <a:t>Traditionally master</a:t>
            </a:r>
          </a:p>
          <a:p>
            <a:pPr lvl="1"/>
            <a:r>
              <a:t>Commonly now 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ain Participants…"/>
          <p:cNvSpPr txBox="1"/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</p:spPr>
        <p:txBody>
          <a:bodyPr/>
          <a:lstStyle/>
          <a:p>
            <a:pPr marL="356615" indent="-356615" defTabSz="277368">
              <a:spcBef>
                <a:spcPts val="3600"/>
              </a:spcBef>
              <a:defRPr sz="3120"/>
            </a:pPr>
            <a:r>
              <a:t>Main Participants</a:t>
            </a:r>
          </a:p>
          <a:p>
            <a:pPr lvl="1" marL="713231" indent="-356615" defTabSz="277368">
              <a:spcBef>
                <a:spcPts val="3600"/>
              </a:spcBef>
              <a:defRPr sz="3120"/>
            </a:pPr>
            <a:r>
              <a:t>The client(Chrome, Firefox, Mobile App, Microservices)</a:t>
            </a:r>
          </a:p>
          <a:p>
            <a:pPr lvl="1" marL="713231" indent="-356615" defTabSz="277368">
              <a:spcBef>
                <a:spcPts val="3600"/>
              </a:spcBef>
              <a:defRPr sz="3120"/>
            </a:pPr>
            <a:r>
              <a:t>The server(web server or application server, Host resources like HTML pages, APIs, files, or data)</a:t>
            </a:r>
            <a:br/>
            <a:br/>
            <a:br/>
          </a:p>
        </p:txBody>
      </p:sp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1211484"/>
            <a:ext cx="10707341" cy="7565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Branch</a:t>
            </a:r>
          </a:p>
        </p:txBody>
      </p:sp>
      <p:sp>
        <p:nvSpPr>
          <p:cNvPr id="392" name="Creating and switching branches:(bash) git branch feature-login git checkout feature-login…"/>
          <p:cNvSpPr txBox="1"/>
          <p:nvPr>
            <p:ph type="body" idx="1"/>
          </p:nvPr>
        </p:nvSpPr>
        <p:spPr>
          <a:xfrm>
            <a:off x="1206500" y="2391823"/>
            <a:ext cx="21971000" cy="10112693"/>
          </a:xfrm>
          <a:prstGeom prst="rect">
            <a:avLst/>
          </a:prstGeom>
        </p:spPr>
        <p:txBody>
          <a:bodyPr/>
          <a:lstStyle/>
          <a:p>
            <a:pPr/>
            <a:r>
              <a:t>Creating and switching branches:(bash)</a:t>
            </a:r>
            <a:br/>
            <a:r>
              <a:t>git branch feature-login</a:t>
            </a:r>
            <a:br/>
            <a:r>
              <a:t>git checkout feature-login</a:t>
            </a:r>
          </a:p>
          <a:p>
            <a:pPr/>
            <a:r>
              <a:t>Shortcut(bash)</a:t>
            </a:r>
            <a:br/>
            <a:r>
              <a:t>git checkout -b feature-login</a:t>
            </a:r>
          </a:p>
          <a:p>
            <a:pPr/>
            <a:r>
              <a:t>Merging a branch:(bash)</a:t>
            </a:r>
            <a:br/>
            <a:r>
              <a:t>git checkout main</a:t>
            </a:r>
            <a:br/>
            <a:r>
              <a:t>git merge feature-login</a:t>
            </a:r>
          </a:p>
          <a:p>
            <a:pPr/>
            <a:r>
              <a:t>Key idea: Branches let you work in isolation and merge when ready.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Basic Git Workflow (End to En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Basic Git Workflow (End to End)</a:t>
            </a:r>
          </a:p>
        </p:txBody>
      </p:sp>
      <p:sp>
        <p:nvSpPr>
          <p:cNvPr id="395" name="Step by Step Workflow…"/>
          <p:cNvSpPr txBox="1"/>
          <p:nvPr>
            <p:ph type="body" idx="1"/>
          </p:nvPr>
        </p:nvSpPr>
        <p:spPr>
          <a:xfrm>
            <a:off x="1206500" y="2391823"/>
            <a:ext cx="21971000" cy="10112693"/>
          </a:xfrm>
          <a:prstGeom prst="rect">
            <a:avLst/>
          </a:prstGeom>
        </p:spPr>
        <p:txBody>
          <a:bodyPr/>
          <a:lstStyle/>
          <a:p>
            <a:pPr marL="0" indent="0" defTabSz="263144">
              <a:spcBef>
                <a:spcPts val="3400"/>
              </a:spcBef>
              <a:buSzTx/>
              <a:buNone/>
              <a:defRPr b="1" sz="2960">
                <a:latin typeface="Graphik"/>
                <a:ea typeface="Graphik"/>
                <a:cs typeface="Graphik"/>
                <a:sym typeface="Graphik"/>
              </a:defRPr>
            </a:pPr>
            <a:r>
              <a:t>Step by Step Workflow</a:t>
            </a:r>
          </a:p>
          <a:p>
            <a:pPr marL="516890" indent="-516890" defTabSz="263144">
              <a:spcBef>
                <a:spcPts val="3400"/>
              </a:spcBef>
              <a:buAutoNum type="arabicPeriod" startAt="1"/>
              <a:defRPr sz="2960"/>
            </a:pPr>
            <a:r>
              <a:t>Modify files</a:t>
            </a:r>
          </a:p>
          <a:p>
            <a:pPr lvl="1" marL="676655" indent="-338327" defTabSz="263144">
              <a:spcBef>
                <a:spcPts val="3400"/>
              </a:spcBef>
              <a:defRPr sz="2960"/>
            </a:pPr>
            <a:r>
              <a:t>Edit code or add new files</a:t>
            </a:r>
          </a:p>
          <a:p>
            <a:pPr marL="516890" indent="-516890" defTabSz="263144">
              <a:spcBef>
                <a:spcPts val="3400"/>
              </a:spcBef>
              <a:buAutoNum type="arabicPeriod" startAt="1"/>
              <a:defRPr sz="2960"/>
            </a:pPr>
            <a:r>
              <a:t>Stage changes</a:t>
            </a:r>
          </a:p>
          <a:p>
            <a:pPr lvl="1" marL="676655" indent="-338327" defTabSz="263144">
              <a:spcBef>
                <a:spcPts val="3400"/>
              </a:spcBef>
              <a:defRPr sz="2960"/>
            </a:pPr>
            <a:r>
              <a:t>git add .</a:t>
            </a:r>
          </a:p>
          <a:p>
            <a:pPr marL="516890" indent="-516890" defTabSz="263144">
              <a:spcBef>
                <a:spcPts val="3400"/>
              </a:spcBef>
              <a:buAutoNum type="arabicPeriod" startAt="1"/>
              <a:defRPr sz="2960"/>
            </a:pPr>
            <a:r>
              <a:t>Commit changes</a:t>
            </a:r>
          </a:p>
          <a:p>
            <a:pPr lvl="1" marL="676655" indent="-338327" defTabSz="263144">
              <a:spcBef>
                <a:spcPts val="3400"/>
              </a:spcBef>
              <a:defRPr sz="2960"/>
            </a:pPr>
            <a:r>
              <a:t>git commit -m "Describe what and why"</a:t>
            </a:r>
          </a:p>
          <a:p>
            <a:pPr marL="516890" indent="-516890" defTabSz="263144">
              <a:spcBef>
                <a:spcPts val="3400"/>
              </a:spcBef>
              <a:buAutoNum type="arabicPeriod" startAt="1"/>
              <a:defRPr sz="2960"/>
            </a:pPr>
            <a:r>
              <a:t>Push to remote</a:t>
            </a:r>
          </a:p>
          <a:p>
            <a:pPr lvl="1" marL="676655" indent="-338327" defTabSz="263144">
              <a:spcBef>
                <a:spcPts val="3400"/>
              </a:spcBef>
              <a:defRPr sz="2960"/>
            </a:pPr>
            <a:r>
              <a:t>git push origin main</a:t>
            </a:r>
          </a:p>
          <a:p>
            <a:pPr marL="516890" indent="-516890" defTabSz="263144">
              <a:spcBef>
                <a:spcPts val="3400"/>
              </a:spcBef>
              <a:buAutoNum type="arabicPeriod" startAt="1"/>
              <a:defRPr sz="2960"/>
            </a:pPr>
            <a:r>
              <a:t>Pull latest updates</a:t>
            </a:r>
          </a:p>
          <a:p>
            <a:pPr lvl="1" marL="676655" indent="-338327" defTabSz="263144">
              <a:spcBef>
                <a:spcPts val="3400"/>
              </a:spcBef>
              <a:defRPr sz="2960"/>
            </a:pPr>
            <a:r>
              <a:t>git pull origin 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Minimal Command Cheat She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Minimal Command Cheat Sheet</a:t>
            </a:r>
          </a:p>
        </p:txBody>
      </p:sp>
      <p:sp>
        <p:nvSpPr>
          <p:cNvPr id="398" name="git init…"/>
          <p:cNvSpPr txBox="1"/>
          <p:nvPr>
            <p:ph type="body" idx="1"/>
          </p:nvPr>
        </p:nvSpPr>
        <p:spPr>
          <a:xfrm>
            <a:off x="1206500" y="3116797"/>
            <a:ext cx="21971000" cy="9387719"/>
          </a:xfrm>
          <a:prstGeom prst="rect">
            <a:avLst/>
          </a:prstGeom>
        </p:spPr>
        <p:txBody>
          <a:bodyPr/>
          <a:lstStyle/>
          <a:p>
            <a:pPr marL="388620" indent="-388620" defTabSz="302260">
              <a:spcBef>
                <a:spcPts val="3900"/>
              </a:spcBef>
              <a:defRPr sz="3400"/>
            </a:pPr>
            <a:r>
              <a:t>git init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status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add .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commit -m "message"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branch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checkout -b new-branch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merge branch-name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pull</a:t>
            </a:r>
          </a:p>
          <a:p>
            <a:pPr marL="388620" indent="-388620" defTabSz="302260">
              <a:spcBef>
                <a:spcPts val="3900"/>
              </a:spcBef>
              <a:defRPr sz="3400"/>
            </a:pPr>
            <a:r>
              <a:t>git push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9004" r="0" b="2439"/>
          <a:stretch>
            <a:fillRect/>
          </a:stretch>
        </p:blipFill>
        <p:spPr>
          <a:xfrm>
            <a:off x="7000602" y="23789"/>
            <a:ext cx="10382797" cy="13791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Work with GitHub: remotes, cloning, pushing, pull requests, and collaboration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97" sz="9720"/>
            </a:lvl1pPr>
          </a:lstStyle>
          <a:p>
            <a:pPr/>
            <a:r>
              <a:t>Work with GitHub: remotes, cloning, pushing, pull requests, and collaboration.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it vs GitHub (Quick Context)…"/>
          <p:cNvSpPr txBox="1"/>
          <p:nvPr>
            <p:ph type="body" idx="1"/>
          </p:nvPr>
        </p:nvSpPr>
        <p:spPr>
          <a:xfrm>
            <a:off x="1206500" y="3819092"/>
            <a:ext cx="21971000" cy="8685424"/>
          </a:xfrm>
          <a:prstGeom prst="rect">
            <a:avLst/>
          </a:prstGeom>
        </p:spPr>
        <p:txBody>
          <a:bodyPr/>
          <a:lstStyle/>
          <a:p>
            <a:pPr marL="292607" indent="-292607" defTabSz="227584">
              <a:spcBef>
                <a:spcPts val="3000"/>
              </a:spcBef>
              <a:defRPr sz="2559"/>
            </a:pPr>
            <a:r>
              <a:t>Git vs GitHub (Quick Context)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Repositories and Remotes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Cloning a Repository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Making Changes Locally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Pushing Changes to GitHub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Pulling Changes from GitHub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Branching for Collaboration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Pull Requests (PRs)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Forks and Open-Source Collaboration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Resolving Merge Conflicts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t>Best Practices for Team Collaboration</a:t>
            </a:r>
          </a:p>
        </p:txBody>
      </p:sp>
      <p:sp>
        <p:nvSpPr>
          <p:cNvPr id="405" name="Topics to be cover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Topics to be covered</a:t>
            </a:r>
          </a:p>
        </p:txBody>
      </p:sp>
      <p:sp>
        <p:nvSpPr>
          <p:cNvPr id="406" name="Work with GitHub: remotes, cloning, pushing, pull requests, and collaboration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219200">
              <a:defRPr spc="-50" sz="5000"/>
            </a:lvl1pPr>
          </a:lstStyle>
          <a:p>
            <a:pPr/>
            <a:r>
              <a:t>Work with GitHub: remotes, cloning, pushing, pull requests, and collaboration.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it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t>Git</a:t>
            </a:r>
          </a:p>
          <a:p>
            <a:pPr lvl="1"/>
            <a:r>
              <a:t>A distributed version control system installed on your machine.</a:t>
            </a:r>
          </a:p>
          <a:p>
            <a:pPr lvl="1"/>
            <a:r>
              <a:t>It tracks changes, manages history, and supports branching.</a:t>
            </a:r>
          </a:p>
          <a:p>
            <a:pPr/>
            <a:r>
              <a:rPr b="1">
                <a:latin typeface="Graphik"/>
                <a:ea typeface="Graphik"/>
                <a:cs typeface="Graphik"/>
                <a:sym typeface="Graphik"/>
              </a:rPr>
              <a:t>GitHub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1"/>
            <a:r>
              <a:t>A cloud-based hosting platform for Git repositories.</a:t>
            </a:r>
          </a:p>
          <a:p>
            <a:pPr lvl="1"/>
            <a:r>
              <a:t>It enables collaboration, code reviews, issue tracking, and CI/CD.</a:t>
            </a:r>
          </a:p>
          <a:p>
            <a:pPr lvl="1"/>
            <a:r>
              <a:t>Git works locally. GitHub enables collaboration.</a:t>
            </a:r>
          </a:p>
        </p:txBody>
      </p:sp>
      <p:sp>
        <p:nvSpPr>
          <p:cNvPr id="409" name="Git vs GitHub (Quick Contex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Git vs GitHub (Quick Context)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pository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 marL="292607" indent="-292607" defTabSz="227584">
              <a:spcBef>
                <a:spcPts val="3000"/>
              </a:spcBef>
              <a:defRPr b="1" sz="2559">
                <a:latin typeface="Graphik"/>
                <a:ea typeface="Graphik"/>
                <a:cs typeface="Graphik"/>
                <a:sym typeface="Graphik"/>
              </a:defRPr>
            </a:pPr>
            <a:r>
              <a:t>Repository</a:t>
            </a:r>
          </a:p>
          <a:p>
            <a:pPr lvl="1" marL="585215" indent="-292607" defTabSz="227584">
              <a:spcBef>
                <a:spcPts val="3000"/>
              </a:spcBef>
              <a:defRPr sz="2559"/>
            </a:pPr>
            <a:r>
              <a:t>A repository (repo) is a project folder tracked by Git.</a:t>
            </a:r>
          </a:p>
          <a:p>
            <a:pPr lvl="1" marL="585215" indent="-292607" defTabSz="227584">
              <a:spcBef>
                <a:spcPts val="3000"/>
              </a:spcBef>
              <a:defRPr sz="2559"/>
            </a:pPr>
            <a:r>
              <a:t>It contains: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Source code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Commit history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Branches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Configuration files</a:t>
            </a:r>
          </a:p>
          <a:p>
            <a:pPr marL="292607" indent="-292607" defTabSz="227584">
              <a:spcBef>
                <a:spcPts val="3000"/>
              </a:spcBef>
              <a:defRPr sz="2559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Remote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1" marL="585215" indent="-292607" defTabSz="227584">
              <a:spcBef>
                <a:spcPts val="3000"/>
              </a:spcBef>
              <a:defRPr sz="2559"/>
            </a:pPr>
            <a:r>
              <a:t>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remote</a:t>
            </a:r>
            <a:r>
              <a:t> is a reference to a repository hosted elsewhere (usually GitHub).</a:t>
            </a:r>
          </a:p>
          <a:p>
            <a:pPr lvl="1" marL="585215" indent="-292607" defTabSz="227584">
              <a:spcBef>
                <a:spcPts val="3000"/>
              </a:spcBef>
              <a:defRPr sz="2559"/>
            </a:pPr>
            <a:r>
              <a:t>Common remotes: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origin → your main GitHub repo</a:t>
            </a:r>
          </a:p>
          <a:p>
            <a:pPr lvl="2" marL="877823" indent="-292607" defTabSz="227584">
              <a:spcBef>
                <a:spcPts val="3000"/>
              </a:spcBef>
              <a:defRPr sz="2559"/>
            </a:pPr>
            <a:r>
              <a:t>upstream → original repo (when working on a fork)</a:t>
            </a:r>
          </a:p>
        </p:txBody>
      </p:sp>
      <p:sp>
        <p:nvSpPr>
          <p:cNvPr id="412" name="Repositories and 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Repositories and Remotes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heck remotes: git remote -v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Check remotes:</a:t>
            </a:r>
            <a:br/>
            <a:r>
              <a:t>git remote -v</a:t>
            </a:r>
          </a:p>
          <a:p>
            <a:pPr/>
            <a:r>
              <a:t>Add a remote</a:t>
            </a:r>
            <a:br/>
            <a:r>
              <a:t>git remote add origin https://github.com/user/project.git</a:t>
            </a:r>
          </a:p>
        </p:txBody>
      </p:sp>
      <p:sp>
        <p:nvSpPr>
          <p:cNvPr id="415" name="Repositories and Remo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Repositories and Remotes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loning creates a local copy of a GitHub repository on your machine.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Cloning creates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local copy</a:t>
            </a:r>
            <a:r>
              <a:t> of a GitHub repository on your machine.</a:t>
            </a:r>
          </a:p>
          <a:p>
            <a:pPr/>
            <a:r>
              <a:t>Clone commands</a:t>
            </a:r>
            <a:br/>
            <a:r>
              <a:t>git clone https://github.com/user/project.git</a:t>
            </a:r>
          </a:p>
          <a:p>
            <a:pPr/>
            <a:r>
              <a:t>This:</a:t>
            </a:r>
          </a:p>
          <a:p>
            <a:pPr lvl="1"/>
            <a:r>
              <a:t>Downloads the entire history</a:t>
            </a:r>
          </a:p>
          <a:p>
            <a:pPr lvl="1"/>
            <a:r>
              <a:t>Automatically sets origin</a:t>
            </a:r>
          </a:p>
          <a:p>
            <a:pPr lvl="1"/>
            <a:r>
              <a:t>Creates a working directory</a:t>
            </a:r>
          </a:p>
        </p:txBody>
      </p:sp>
      <p:sp>
        <p:nvSpPr>
          <p:cNvPr id="418" name="Cloning a Reposi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Cloning a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TTP (Hypertext Transfer Protocol)…"/>
          <p:cNvSpPr txBox="1"/>
          <p:nvPr>
            <p:ph type="body" idx="1"/>
          </p:nvPr>
        </p:nvSpPr>
        <p:spPr>
          <a:xfrm>
            <a:off x="1231862" y="1097016"/>
            <a:ext cx="21945638" cy="11407500"/>
          </a:xfrm>
          <a:prstGeom prst="rect">
            <a:avLst/>
          </a:prstGeom>
        </p:spPr>
        <p:txBody>
          <a:bodyPr/>
          <a:lstStyle/>
          <a:p>
            <a:pPr marL="388620" indent="-388620" defTabSz="302260">
              <a:spcBef>
                <a:spcPts val="3900"/>
              </a:spcBef>
              <a:defRPr sz="3400"/>
            </a:pPr>
            <a:r>
              <a:t>HTTP (Hypertext Transfer Protocol)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Stateless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Synchronous by default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Structure of HTTP Request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Request Line(GET , POST, PUT, DELETE)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	Header(Metadata (Content-Type, Authorization, Cookies, etc.))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Body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Structure of HTTP Response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Status line(200, 400, 500, 404,etc)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Headers(Content-Type, Cache-Control, etc.)</a:t>
            </a:r>
          </a:p>
          <a:p>
            <a:pPr lvl="2" marL="1165860" indent="-388620" defTabSz="302260">
              <a:spcBef>
                <a:spcPts val="3900"/>
              </a:spcBef>
              <a:defRPr sz="3400"/>
            </a:pPr>
            <a:r>
              <a:t>Response(Actual Data (json, image, HTML))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ypical local workflow: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Typical local workflow:</a:t>
            </a:r>
          </a:p>
          <a:p>
            <a:pPr lvl="1" marL="1397000" indent="-698500">
              <a:buAutoNum type="arabicPeriod" startAt="1"/>
            </a:pPr>
            <a:r>
              <a:t>Edit files</a:t>
            </a:r>
          </a:p>
          <a:p>
            <a:pPr lvl="1" marL="1397000" indent="-698500">
              <a:buAutoNum type="arabicPeriod" startAt="1"/>
            </a:pPr>
            <a:r>
              <a:t>Stage changes</a:t>
            </a:r>
          </a:p>
          <a:p>
            <a:pPr lvl="1" marL="1397000" indent="-698500">
              <a:buAutoNum type="arabicPeriod" startAt="1"/>
            </a:pPr>
            <a:r>
              <a:t>Commit changes</a:t>
            </a:r>
            <a:br/>
            <a:br/>
            <a:br/>
            <a:r>
              <a:t>git status</a:t>
            </a:r>
            <a:br/>
            <a:r>
              <a:t>git add .</a:t>
            </a:r>
            <a:br/>
            <a:r>
              <a:t>git commit -m "Add feature X"</a:t>
            </a:r>
          </a:p>
        </p:txBody>
      </p:sp>
      <p:sp>
        <p:nvSpPr>
          <p:cNvPr id="421" name="Making Changes Lo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Making Changes Locally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Key Concepts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Key Concepts</a:t>
            </a:r>
          </a:p>
          <a:p>
            <a:pPr lvl="1"/>
            <a:r>
              <a:t>Working Directory</a:t>
            </a:r>
            <a:r>
              <a:t>: modified files</a:t>
            </a:r>
          </a:p>
          <a:p>
            <a:pPr lvl="1"/>
            <a:r>
              <a:rPr b="1">
                <a:latin typeface="Graphik"/>
                <a:ea typeface="Graphik"/>
                <a:cs typeface="Graphik"/>
                <a:sym typeface="Graphik"/>
              </a:rPr>
              <a:t>Staging Area</a:t>
            </a:r>
            <a:r>
              <a:t>: files marked for commit</a:t>
            </a:r>
          </a:p>
          <a:p>
            <a:pPr lvl="1"/>
            <a:r>
              <a:rPr b="1">
                <a:latin typeface="Graphik"/>
                <a:ea typeface="Graphik"/>
                <a:cs typeface="Graphik"/>
                <a:sym typeface="Graphik"/>
              </a:rPr>
              <a:t>Commit</a:t>
            </a:r>
            <a:r>
              <a:t>: snapshot of changes</a:t>
            </a:r>
          </a:p>
        </p:txBody>
      </p:sp>
      <p:sp>
        <p:nvSpPr>
          <p:cNvPr id="424" name="Making Changes Lo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Making Changes Locally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ush uploads your local commits to a remote repository. git push origin main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push uploads your local commits to a remote repository.</a:t>
            </a:r>
            <a:br/>
            <a:r>
              <a:t>git push origin main</a:t>
            </a:r>
          </a:p>
          <a:p>
            <a:pPr/>
            <a:r>
              <a:t>If branch does not exists:</a:t>
            </a:r>
            <a:br/>
            <a:r>
              <a:t>git push -u origin feature/login</a:t>
            </a:r>
          </a:p>
        </p:txBody>
      </p:sp>
      <p:sp>
        <p:nvSpPr>
          <p:cNvPr id="427" name="Pushing Changes to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Pushing Changes to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ull fetches changes from GitHub and merges them into your local branch. git pull origin main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 pull fetches changes from GitHub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and merges them</a:t>
            </a:r>
            <a:r>
              <a:t> into your local branch.</a:t>
            </a:r>
            <a:br/>
            <a:r>
              <a:t>git pull origin main</a:t>
            </a:r>
          </a:p>
          <a:p>
            <a:pPr/>
            <a:r>
              <a:t>Internally:</a:t>
            </a:r>
            <a:br/>
            <a:r>
              <a:t>git fetch</a:t>
            </a:r>
            <a:br/>
            <a:r>
              <a:t>git merge</a:t>
            </a:r>
          </a:p>
          <a:p>
            <a:pPr/>
            <a:r>
              <a:t>Use this frequently to stay up to date.</a:t>
            </a:r>
          </a:p>
        </p:txBody>
      </p:sp>
      <p:sp>
        <p:nvSpPr>
          <p:cNvPr id="430" name="Pulling Changes from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Pulling Changes from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Branches allow: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Branches allow:</a:t>
            </a:r>
          </a:p>
          <a:p>
            <a:pPr lvl="1"/>
            <a:r>
              <a:t>Parallel development</a:t>
            </a:r>
          </a:p>
          <a:p>
            <a:pPr lvl="1"/>
            <a:r>
              <a:t>Safe experimentation</a:t>
            </a:r>
          </a:p>
          <a:p>
            <a:pPr lvl="1"/>
            <a:r>
              <a:t>Clean collaboration</a:t>
            </a:r>
          </a:p>
          <a:p>
            <a:pPr/>
            <a:r>
              <a:t>Create and switch branch</a:t>
            </a:r>
            <a:br/>
            <a:r>
              <a:t>git checkout -b feature/dashboard</a:t>
            </a:r>
          </a:p>
          <a:p>
            <a:pPr/>
            <a:r>
              <a:t>List branches</a:t>
            </a:r>
            <a:br/>
            <a:r>
              <a:t>git branch</a:t>
            </a:r>
          </a:p>
        </p:txBody>
      </p:sp>
      <p:sp>
        <p:nvSpPr>
          <p:cNvPr id="433" name="Branching for Collab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Branching for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A Pull Request is a request to merge one branch into another (usually main).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 marL="333756" indent="-333756" defTabSz="259588">
              <a:spcBef>
                <a:spcPts val="3400"/>
              </a:spcBef>
              <a:defRPr sz="2920"/>
            </a:pPr>
            <a:r>
              <a:t>A Pull Request is a request to merge one branch into another (usually main).</a:t>
            </a:r>
          </a:p>
          <a:p>
            <a:pPr marL="333756" indent="-333756" defTabSz="259588">
              <a:spcBef>
                <a:spcPts val="3400"/>
              </a:spcBef>
              <a:defRPr sz="2920"/>
            </a:pPr>
            <a:r>
              <a:t>It enables: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Code review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Discussion</a:t>
            </a:r>
          </a:p>
          <a:p>
            <a:pPr lvl="1" marL="667512" indent="-333756" defTabSz="259588">
              <a:spcBef>
                <a:spcPts val="3400"/>
              </a:spcBef>
              <a:defRPr sz="2920"/>
            </a:pPr>
            <a:r>
              <a:t>Automated checks</a:t>
            </a:r>
          </a:p>
          <a:p>
            <a:pPr marL="333756" indent="-333756" defTabSz="259588">
              <a:spcBef>
                <a:spcPts val="3400"/>
              </a:spcBef>
              <a:defRPr sz="2920"/>
            </a:pPr>
            <a:r>
              <a:t>Typical PR Flow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Create a branch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Commit and push changes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Open PR on GitHub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Review + feedback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Merge PR</a:t>
            </a:r>
          </a:p>
        </p:txBody>
      </p:sp>
      <p:sp>
        <p:nvSpPr>
          <p:cNvPr id="436" name="Pull Requests (PR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Pull Requests (PRs)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Merge Strategies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Merge Strategies</a:t>
            </a:r>
          </a:p>
          <a:p>
            <a:pPr lvl="1"/>
            <a:r>
              <a:rPr b="1">
                <a:latin typeface="Graphik"/>
                <a:ea typeface="Graphik"/>
                <a:cs typeface="Graphik"/>
                <a:sym typeface="Graphik"/>
              </a:rPr>
              <a:t>Merge commit</a:t>
            </a:r>
            <a:r>
              <a:t> – keeps full history</a:t>
            </a:r>
          </a:p>
          <a:p>
            <a:pPr lvl="1"/>
            <a:r>
              <a:rPr b="1">
                <a:latin typeface="Graphik"/>
                <a:ea typeface="Graphik"/>
                <a:cs typeface="Graphik"/>
                <a:sym typeface="Graphik"/>
              </a:rPr>
              <a:t>Squash and merge</a:t>
            </a:r>
            <a:r>
              <a:t> – single clean commit</a:t>
            </a:r>
          </a:p>
          <a:p>
            <a:pPr lvl="1"/>
            <a:r>
              <a:rPr b="1">
                <a:latin typeface="Graphik"/>
                <a:ea typeface="Graphik"/>
                <a:cs typeface="Graphik"/>
                <a:sym typeface="Graphik"/>
              </a:rPr>
              <a:t>Rebase and merge</a:t>
            </a:r>
            <a:r>
              <a:t> – linear history</a:t>
            </a:r>
          </a:p>
        </p:txBody>
      </p:sp>
      <p:sp>
        <p:nvSpPr>
          <p:cNvPr id="439" name="Pull Requests (PR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Pull Requests (PRs)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Fork:A fork is your own copy of someone else’s repository.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 marL="342900" indent="-342900" defTabSz="266700">
              <a:spcBef>
                <a:spcPts val="3500"/>
              </a:spcBef>
              <a:defRPr sz="3000"/>
            </a:pPr>
            <a:r>
              <a:t>Fork:A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fork</a:t>
            </a:r>
            <a:r>
              <a:t> is your own copy of someone else’s repository.</a:t>
            </a:r>
          </a:p>
          <a:p>
            <a:pPr marL="342900" indent="-342900" defTabSz="266700">
              <a:spcBef>
                <a:spcPts val="3500"/>
              </a:spcBef>
              <a:defRPr sz="3000"/>
            </a:pPr>
            <a:r>
              <a:t>Workflow</a:t>
            </a:r>
          </a:p>
          <a:p>
            <a:pPr lvl="1" marL="1047750" indent="-523875" defTabSz="266700">
              <a:spcBef>
                <a:spcPts val="3500"/>
              </a:spcBef>
              <a:buAutoNum type="arabicPeriod" startAt="1"/>
              <a:defRPr sz="3000"/>
            </a:pPr>
            <a:r>
              <a:t>Fork repository</a:t>
            </a:r>
          </a:p>
          <a:p>
            <a:pPr lvl="1" marL="1047750" indent="-523875" defTabSz="266700">
              <a:spcBef>
                <a:spcPts val="3500"/>
              </a:spcBef>
              <a:buAutoNum type="arabicPeriod" startAt="1"/>
              <a:defRPr sz="3000"/>
            </a:pPr>
            <a:r>
              <a:t>Clone your fork</a:t>
            </a:r>
          </a:p>
          <a:p>
            <a:pPr lvl="1" marL="1047750" indent="-523875" defTabSz="266700">
              <a:spcBef>
                <a:spcPts val="3500"/>
              </a:spcBef>
              <a:buAutoNum type="arabicPeriod" startAt="1"/>
              <a:defRPr sz="3000"/>
            </a:pPr>
            <a:r>
              <a:t>Add upstream remote</a:t>
            </a:r>
          </a:p>
          <a:p>
            <a:pPr lvl="1" marL="1047750" indent="-523875" defTabSz="266700">
              <a:spcBef>
                <a:spcPts val="3500"/>
              </a:spcBef>
              <a:buAutoNum type="arabicPeriod" startAt="1"/>
              <a:defRPr sz="3000"/>
            </a:pPr>
            <a:r>
              <a:t>Create feature branch</a:t>
            </a:r>
          </a:p>
          <a:p>
            <a:pPr lvl="1" marL="1047750" indent="-523875" defTabSz="266700">
              <a:spcBef>
                <a:spcPts val="3500"/>
              </a:spcBef>
              <a:buAutoNum type="arabicPeriod" startAt="1"/>
              <a:defRPr sz="3000"/>
            </a:pPr>
            <a:r>
              <a:t>Open PR to upstream repo</a:t>
            </a:r>
          </a:p>
          <a:p>
            <a:pPr marL="342900" indent="-342900" defTabSz="266700">
              <a:spcBef>
                <a:spcPts val="3500"/>
              </a:spcBef>
              <a:defRPr sz="3000"/>
            </a:pPr>
            <a:r>
              <a:t>Add upstream</a:t>
            </a:r>
            <a:br/>
            <a:r>
              <a:t>git remote add upstream </a:t>
            </a:r>
            <a:r>
              <a:rPr u="sng">
                <a:hlinkClick r:id="rId2" invalidUrl="" action="" tgtFrame="" tooltip="" history="1" highlightClick="0" endSnd="0"/>
              </a:rPr>
              <a:t>https://github.com/original/project.git</a:t>
            </a:r>
          </a:p>
          <a:p>
            <a:pPr marL="342900" indent="-342900" defTabSz="266700">
              <a:spcBef>
                <a:spcPts val="3500"/>
              </a:spcBef>
              <a:defRPr sz="3000"/>
            </a:pPr>
            <a:r>
              <a:t>Sync with upstream</a:t>
            </a:r>
            <a:br/>
            <a:r>
              <a:t>git fetch upstream</a:t>
            </a:r>
            <a:br/>
            <a:r>
              <a:t>git merge upstream/main</a:t>
            </a:r>
          </a:p>
        </p:txBody>
      </p:sp>
      <p:sp>
        <p:nvSpPr>
          <p:cNvPr id="442" name="Forks and Open-Source Collab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Forks and Open-Source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onflict: Occurs when Git cannot automatically merge changes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 marL="429768" indent="-429768" defTabSz="334263">
              <a:spcBef>
                <a:spcPts val="4400"/>
              </a:spcBef>
              <a:defRPr sz="3759"/>
            </a:pPr>
            <a:r>
              <a:t>Conflict: Occurs when Git cannot automatically merge changes</a:t>
            </a:r>
          </a:p>
          <a:p>
            <a:pPr marL="429768" indent="-429768" defTabSz="334263">
              <a:spcBef>
                <a:spcPts val="4400"/>
              </a:spcBef>
              <a:defRPr sz="3759"/>
            </a:pPr>
            <a:r>
              <a:t>Steps:</a:t>
            </a:r>
          </a:p>
          <a:p>
            <a:pPr lvl="1" marL="1313180" indent="-656590" defTabSz="334263">
              <a:spcBef>
                <a:spcPts val="4400"/>
              </a:spcBef>
              <a:buAutoNum type="arabicPeriod" startAt="1"/>
              <a:defRPr sz="3759"/>
            </a:pPr>
            <a:r>
              <a:t>Open conflicted files</a:t>
            </a:r>
          </a:p>
          <a:p>
            <a:pPr lvl="1" marL="1313180" indent="-656590" defTabSz="334263">
              <a:spcBef>
                <a:spcPts val="4400"/>
              </a:spcBef>
              <a:buAutoNum type="arabicPeriod" startAt="1"/>
              <a:defRPr sz="3759"/>
            </a:pPr>
            <a:r>
              <a:t>Resolve markers:</a:t>
            </a:r>
            <a:br/>
            <a:r>
              <a:t>&lt;&lt;&lt;&lt;&lt;&lt;&lt; HEAD</a:t>
            </a:r>
            <a:br/>
            <a:r>
              <a:t>=======</a:t>
            </a:r>
            <a:br/>
            <a:r>
              <a:t>&gt;&gt;&gt;&gt;&gt;&gt;&gt;</a:t>
            </a:r>
          </a:p>
          <a:p>
            <a:pPr lvl="1" marL="1313180" indent="-656590" defTabSz="334263">
              <a:spcBef>
                <a:spcPts val="4400"/>
              </a:spcBef>
              <a:buAutoNum type="arabicPeriod" startAt="1"/>
              <a:defRPr sz="3759"/>
            </a:pPr>
            <a:r>
              <a:t>Stage resolved files</a:t>
            </a:r>
          </a:p>
          <a:p>
            <a:pPr lvl="1" marL="1313180" indent="-656590" defTabSz="334263">
              <a:spcBef>
                <a:spcPts val="4400"/>
              </a:spcBef>
              <a:buAutoNum type="arabicPeriod" startAt="1"/>
              <a:defRPr sz="3759"/>
            </a:pPr>
            <a:r>
              <a:t>Commit</a:t>
            </a:r>
            <a:br/>
            <a:r>
              <a:t>git add .</a:t>
            </a:r>
            <a:br/>
            <a:r>
              <a:t>git commit</a:t>
            </a:r>
          </a:p>
        </p:txBody>
      </p:sp>
      <p:sp>
        <p:nvSpPr>
          <p:cNvPr id="445" name="Resolving Merge Confli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Resolving Merge Conflicts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ull before starting work…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/>
            <a:r>
              <a:t>Pull before starting work</a:t>
            </a:r>
          </a:p>
          <a:p>
            <a:pPr/>
            <a:r>
              <a:t>Use feature branches (never commit directly to main)</a:t>
            </a:r>
          </a:p>
          <a:p>
            <a:pPr/>
            <a:r>
              <a:t>Write clear commit messages</a:t>
            </a:r>
          </a:p>
          <a:p>
            <a:pPr/>
            <a:r>
              <a:t>Keep PRs small and focused</a:t>
            </a:r>
          </a:p>
          <a:p>
            <a:pPr/>
            <a:r>
              <a:t>Review code carefully</a:t>
            </a:r>
          </a:p>
          <a:p>
            <a:pPr/>
            <a:r>
              <a:t>Resolve conflicts early</a:t>
            </a:r>
          </a:p>
        </p:txBody>
      </p:sp>
      <p:sp>
        <p:nvSpPr>
          <p:cNvPr id="448" name="Best Practices for Team Collab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Best Practices for Team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971" b="0"/>
          <a:stretch>
            <a:fillRect/>
          </a:stretch>
        </p:blipFill>
        <p:spPr>
          <a:xfrm>
            <a:off x="236967" y="1472373"/>
            <a:ext cx="24147033" cy="1077125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lide bullet text"/>
          <p:cNvSpPr txBox="1"/>
          <p:nvPr>
            <p:ph type="body" idx="1"/>
          </p:nvPr>
        </p:nvSpPr>
        <p:spPr>
          <a:xfrm>
            <a:off x="1206500" y="2684886"/>
            <a:ext cx="21971000" cy="98196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sp>
        <p:nvSpPr>
          <p:cNvPr id="451" name="Common GitHub Commands 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92095">
              <a:defRPr spc="-94" sz="9400"/>
            </a:lvl1pPr>
          </a:lstStyle>
          <a:p>
            <a:pPr/>
            <a:r>
              <a:t>Common GitHub Commands Summary</a:t>
            </a:r>
          </a:p>
        </p:txBody>
      </p:sp>
      <p:graphicFrame>
        <p:nvGraphicFramePr>
          <p:cNvPr id="452" name="Table 1"/>
          <p:cNvGraphicFramePr/>
          <p:nvPr/>
        </p:nvGraphicFramePr>
        <p:xfrm>
          <a:off x="1215923" y="2641729"/>
          <a:ext cx="21983701" cy="99186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412848"/>
                <a:gridCol w="15558151"/>
              </a:tblGrid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b="1"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Purpose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b="1"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Command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Clone repo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clone URL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Check status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status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Add files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add .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Commit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commit -m "msg"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Push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push origin branch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Pull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pull origin branch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Create branch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checkout -b branch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100660"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Switch branch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l" defTabSz="355600">
                        <a:spcBef>
                          <a:spcPts val="4700"/>
                        </a:spcBef>
                        <a:defRPr sz="1800"/>
                      </a:pPr>
                      <a:r>
                        <a:rPr sz="40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Graphik Light"/>
                          <a:ea typeface="Graphik Light"/>
                          <a:cs typeface="Graphik Light"/>
                          <a:sym typeface="Graphik Light"/>
                        </a:rPr>
                        <a:t>git checkout branch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Using AI tools (ChatGPT/Gemini) to generate HTML/CSS boiler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111" sz="11160"/>
            </a:lvl1pPr>
          </a:lstStyle>
          <a:p>
            <a:pPr/>
            <a:r>
              <a:t>Using AI tools (ChatGPT/Gemini) to generate HTML/CSS boilerplate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Using Cursor to scaffold starter files and explain rendering 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Cursor to scaffold starter files and explain rendering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I-generated commit messag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682495">
              <a:defRPr spc="-82" sz="8280"/>
            </a:pPr>
            <a:r>
              <a:t>AI-generated commit messages</a:t>
            </a:r>
          </a:p>
          <a:p>
            <a:pPr defTabSz="1682495">
              <a:defRPr spc="-82" sz="8280"/>
            </a:pPr>
            <a:r>
              <a:t>AI-assisted code review for pull requests</a:t>
            </a:r>
          </a:p>
          <a:p>
            <a:pPr defTabSz="1682495">
              <a:defRPr spc="-82" sz="8280"/>
            </a:pPr>
            <a:r>
              <a:t>AI helps in identifying CSS specificity conflicts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AI-Generated Commit Messag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AI-Generated Commit Messages</a:t>
            </a:r>
          </a:p>
        </p:txBody>
      </p:sp>
      <p:sp>
        <p:nvSpPr>
          <p:cNvPr id="461" name="AI in the Modern Developer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AI in the Modern Developer Workflow</a:t>
            </a:r>
          </a:p>
        </p:txBody>
      </p:sp>
      <p:sp>
        <p:nvSpPr>
          <p:cNvPr id="462" name="Automatically summarizes code diffs into clear, structured commi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Automatically summarizes code diffs into clear, structured commits</a:t>
            </a:r>
          </a:p>
          <a:p>
            <a:pPr/>
            <a:r>
              <a:t>Improves consistency and traceability</a:t>
            </a:r>
          </a:p>
          <a:p>
            <a:pPr/>
            <a:r>
              <a:t>Reduces developer overhead during version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AI-Assisted Code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AI-Assisted Code Review</a:t>
            </a:r>
          </a:p>
        </p:txBody>
      </p:sp>
      <p:sp>
        <p:nvSpPr>
          <p:cNvPr id="465" name="AI in the Modern Developer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AI in the Modern Developer Workflow</a:t>
            </a:r>
          </a:p>
        </p:txBody>
      </p:sp>
      <p:sp>
        <p:nvSpPr>
          <p:cNvPr id="466" name="Flags bugs, security issues, and performance concer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Flags bugs, security issues, and performance concerns</a:t>
            </a:r>
          </a:p>
          <a:p>
            <a:pPr/>
            <a:r>
              <a:t>Enforces coding standards and best practices</a:t>
            </a:r>
          </a:p>
          <a:p>
            <a:pPr/>
            <a:r>
              <a:t>Accelerates pull-request feedback cycles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I-Driven CSS Conflict Dete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AI-Driven CSS Conflict Detection</a:t>
            </a:r>
          </a:p>
        </p:txBody>
      </p:sp>
      <p:sp>
        <p:nvSpPr>
          <p:cNvPr id="469" name="AI in the Modern Developer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AI in the Modern Developer Workflow</a:t>
            </a:r>
          </a:p>
        </p:txBody>
      </p:sp>
      <p:sp>
        <p:nvSpPr>
          <p:cNvPr id="470" name="Identifies CSS specificity and cascade confli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Identifies CSS specificity and cascade conflicts</a:t>
            </a:r>
          </a:p>
          <a:p>
            <a:pPr/>
            <a:r>
              <a:t>Detects unintended overrides and misuse of !important</a:t>
            </a:r>
          </a:p>
          <a:p>
            <a:pPr/>
            <a:r>
              <a:t>Recommends cleaner, maintainable styling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Impact</a:t>
            </a:r>
          </a:p>
        </p:txBody>
      </p:sp>
      <p:sp>
        <p:nvSpPr>
          <p:cNvPr id="473" name="Faster development cyc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development cycles</a:t>
            </a:r>
          </a:p>
          <a:p>
            <a:pPr/>
            <a:r>
              <a:t>Higher code quality</a:t>
            </a:r>
          </a:p>
          <a:p>
            <a:pPr/>
            <a:r>
              <a:t>Reduced review and debugging effor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